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7" r:id="rId7"/>
    <p:sldId id="260" r:id="rId8"/>
    <p:sldId id="268" r:id="rId9"/>
    <p:sldId id="264" r:id="rId10"/>
    <p:sldId id="282" r:id="rId11"/>
    <p:sldId id="283" r:id="rId12"/>
    <p:sldId id="277" r:id="rId13"/>
    <p:sldId id="270" r:id="rId14"/>
    <p:sldId id="276" r:id="rId15"/>
    <p:sldId id="284" r:id="rId16"/>
    <p:sldId id="273" r:id="rId17"/>
    <p:sldId id="279" r:id="rId18"/>
    <p:sldId id="280" r:id="rId19"/>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CCFFFF"/>
    <a:srgbClr val="91B163"/>
    <a:srgbClr val="2A3036"/>
    <a:srgbClr val="A2D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5" d="100"/>
          <a:sy n="95" d="100"/>
        </p:scale>
        <p:origin x="19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B855F-E820-4E33-A5F0-B1F2971A52A8}" type="datetimeFigureOut">
              <a:rPr lang="zh-CN" altLang="en-US" smtClean="0"/>
              <a:t>2022/3/9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0F4A5-361A-45E2-AC99-198F69CD74C3}" type="slidenum">
              <a:rPr lang="zh-CN" altLang="en-US" smtClean="0"/>
              <a:t>‹#›</a:t>
            </a:fld>
            <a:endParaRPr lang="zh-CN" altLang="en-US"/>
          </a:p>
        </p:txBody>
      </p:sp>
    </p:spTree>
    <p:extLst>
      <p:ext uri="{BB962C8B-B14F-4D97-AF65-F5344CB8AC3E}">
        <p14:creationId xmlns:p14="http://schemas.microsoft.com/office/powerpoint/2010/main" val="20576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13</a:t>
            </a:fld>
            <a:endParaRPr lang="zh-CN" altLang="en-US"/>
          </a:p>
        </p:txBody>
      </p:sp>
    </p:spTree>
    <p:extLst>
      <p:ext uri="{BB962C8B-B14F-4D97-AF65-F5344CB8AC3E}">
        <p14:creationId xmlns:p14="http://schemas.microsoft.com/office/powerpoint/2010/main" val="64513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30F4A5-361A-45E2-AC99-198F69CD74C3}" type="slidenum">
              <a:rPr lang="zh-CN" altLang="en-US" smtClean="0"/>
              <a:t>16</a:t>
            </a:fld>
            <a:endParaRPr lang="zh-CN" altLang="en-US"/>
          </a:p>
        </p:txBody>
      </p:sp>
    </p:spTree>
    <p:extLst>
      <p:ext uri="{BB962C8B-B14F-4D97-AF65-F5344CB8AC3E}">
        <p14:creationId xmlns:p14="http://schemas.microsoft.com/office/powerpoint/2010/main" val="84655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 y="-7620"/>
            <a:ext cx="11593103" cy="6505704"/>
          </a:xfrm>
          <a:prstGeom prst="rect">
            <a:avLst/>
          </a:prstGeom>
        </p:spPr>
      </p:pic>
      <p:sp>
        <p:nvSpPr>
          <p:cNvPr id="3" name="TextBox 2"/>
          <p:cNvSpPr txBox="1"/>
          <p:nvPr/>
        </p:nvSpPr>
        <p:spPr>
          <a:xfrm>
            <a:off x="2730500" y="2430147"/>
            <a:ext cx="6009322" cy="745332"/>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4400" b="0" spc="300" dirty="0">
                <a:solidFill>
                  <a:srgbClr val="2A3036"/>
                </a:solidFill>
                <a:latin typeface="Microsoft YaHei"/>
                <a:ea typeface="Microsoft YaHei"/>
              </a:rPr>
              <a:t>毕业设计开题报告</a:t>
            </a:r>
            <a:endParaRPr lang="en-US" sz="1000" dirty="0"/>
          </a:p>
        </p:txBody>
      </p:sp>
      <p:sp>
        <p:nvSpPr>
          <p:cNvPr id="4" name="TextBox 3"/>
          <p:cNvSpPr txBox="1"/>
          <p:nvPr/>
        </p:nvSpPr>
        <p:spPr>
          <a:xfrm>
            <a:off x="2770632" y="3360420"/>
            <a:ext cx="5859272" cy="352789"/>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000" spc="100" dirty="0">
                <a:solidFill>
                  <a:srgbClr val="2A3036"/>
                </a:solidFill>
                <a:latin typeface="Microsoft YaHei"/>
                <a:ea typeface="Microsoft YaHei"/>
              </a:rPr>
              <a:t>基于生成式对抗网络的角色形象生成</a:t>
            </a:r>
            <a:endParaRPr lang="en-US" sz="1100" dirty="0"/>
          </a:p>
        </p:txBody>
      </p:sp>
      <p:sp>
        <p:nvSpPr>
          <p:cNvPr id="5" name="TextBox 4"/>
          <p:cNvSpPr txBox="1"/>
          <p:nvPr/>
        </p:nvSpPr>
        <p:spPr>
          <a:xfrm>
            <a:off x="2768600" y="4508500"/>
            <a:ext cx="5859272" cy="2413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1200" b="0" spc="200">
                <a:solidFill>
                  <a:srgbClr val="2A3036"/>
                </a:solidFill>
                <a:latin typeface="Microsoft YaHei"/>
                <a:ea typeface="Microsoft YaHei"/>
              </a:rPr>
              <a:t>姓名:徐嘉宁 丨 学号：18221787 丨 导师:王毅刚</a:t>
            </a:r>
            <a:endParaRPr lang="en-US" sz="1100"/>
          </a:p>
        </p:txBody>
      </p:sp>
      <p:cxnSp>
        <p:nvCxnSpPr>
          <p:cNvPr id="6" name="Connector 5"/>
          <p:cNvCxnSpPr/>
          <p:nvPr/>
        </p:nvCxnSpPr>
        <p:spPr>
          <a:xfrm>
            <a:off x="5308600" y="3327400"/>
            <a:ext cx="798087" cy="0"/>
          </a:xfrm>
          <a:prstGeom prst="straightConnector1">
            <a:avLst/>
          </a:prstGeom>
          <a:solidFill>
            <a:srgbClr val="A2D6E0"/>
          </a:solidFill>
          <a:ln w="38100">
            <a:solidFill>
              <a:srgbClr val="A2D6E0"/>
            </a:solidFill>
            <a:prstDash val="solid"/>
            <a:headEnd type="none" w="med" len="med"/>
            <a:tailEnd type="none" w="med" len="med"/>
          </a:ln>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TextBox 1"/>
          <p:cNvSpPr txBox="1"/>
          <p:nvPr/>
        </p:nvSpPr>
        <p:spPr>
          <a:xfrm>
            <a:off x="520700" y="745086"/>
            <a:ext cx="1854200" cy="418191"/>
          </a:xfrm>
          <a:prstGeom prst="rect">
            <a:avLst/>
          </a:prstGeom>
        </p:spPr>
        <p:txBody>
          <a:bodyPr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国内研究</a:t>
            </a:r>
            <a:endParaRPr lang="en-US" sz="1100" dirty="0"/>
          </a:p>
        </p:txBody>
      </p:sp>
      <p:sp>
        <p:nvSpPr>
          <p:cNvPr id="165" name="Freeform 2"/>
          <p:cNvSpPr/>
          <p:nvPr/>
        </p:nvSpPr>
        <p:spPr>
          <a:xfrm>
            <a:off x="838200" y="1405486"/>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7" name="TextBox 95">
            <a:extLst>
              <a:ext uri="{FF2B5EF4-FFF2-40B4-BE49-F238E27FC236}">
                <a16:creationId xmlns:a16="http://schemas.microsoft.com/office/drawing/2014/main" id="{3B77BB14-FE0C-4E32-8748-164D7410DB53}"/>
              </a:ext>
            </a:extLst>
          </p:cNvPr>
          <p:cNvSpPr txBox="1"/>
          <p:nvPr/>
        </p:nvSpPr>
        <p:spPr>
          <a:xfrm>
            <a:off x="6159500" y="2009146"/>
            <a:ext cx="3995610" cy="254621"/>
          </a:xfrm>
          <a:prstGeom prst="rect">
            <a:avLst/>
          </a:prstGeom>
        </p:spPr>
        <p:txBody>
          <a:bodyPr lIns="31750" tIns="12700" rIns="31750" bIns="12700" rtlCol="0" anchor="t">
            <a:spAutoFit/>
          </a:bodyPr>
          <a:lstStyle/>
          <a:p>
            <a:pPr algn="ctr" latinLnBrk="1">
              <a:lnSpc>
                <a:spcPct val="113400"/>
              </a:lnSpc>
            </a:pPr>
            <a:r>
              <a:rPr lang="zh-CN" altLang="en-US" sz="1400" b="1" dirty="0">
                <a:solidFill>
                  <a:srgbClr val="505050"/>
                </a:solidFill>
                <a:latin typeface="Microsoft YaHei"/>
                <a:ea typeface="Microsoft YaHei"/>
              </a:rPr>
              <a:t>清华大学</a:t>
            </a:r>
            <a:r>
              <a:rPr lang="en-US" altLang="zh-CN" sz="1400" b="1" dirty="0">
                <a:solidFill>
                  <a:srgbClr val="505050"/>
                </a:solidFill>
                <a:latin typeface="Microsoft YaHei"/>
                <a:ea typeface="Microsoft YaHei"/>
              </a:rPr>
              <a:t>Yang Chen</a:t>
            </a:r>
            <a:r>
              <a:rPr lang="zh-CN" altLang="en-US" sz="1400" b="1" dirty="0">
                <a:solidFill>
                  <a:srgbClr val="505050"/>
                </a:solidFill>
                <a:latin typeface="Microsoft YaHei"/>
                <a:ea typeface="Microsoft YaHei"/>
              </a:rPr>
              <a:t>：</a:t>
            </a:r>
            <a:r>
              <a:rPr lang="en-US" altLang="zh-CN" sz="1400" b="1" dirty="0">
                <a:solidFill>
                  <a:srgbClr val="505050"/>
                </a:solidFill>
                <a:latin typeface="Microsoft YaHei"/>
                <a:ea typeface="Microsoft YaHei"/>
              </a:rPr>
              <a:t>Cartoon GAN</a:t>
            </a:r>
            <a:endParaRPr lang="en-US" sz="1200" dirty="0"/>
          </a:p>
        </p:txBody>
      </p:sp>
      <p:pic>
        <p:nvPicPr>
          <p:cNvPr id="3" name="图片 2">
            <a:extLst>
              <a:ext uri="{FF2B5EF4-FFF2-40B4-BE49-F238E27FC236}">
                <a16:creationId xmlns:a16="http://schemas.microsoft.com/office/drawing/2014/main" id="{BF69D518-5A2D-4FA2-8429-451E7627A893}"/>
              </a:ext>
            </a:extLst>
          </p:cNvPr>
          <p:cNvPicPr>
            <a:picLocks noChangeAspect="1"/>
          </p:cNvPicPr>
          <p:nvPr/>
        </p:nvPicPr>
        <p:blipFill>
          <a:blip r:embed="rId2"/>
          <a:stretch>
            <a:fillRect/>
          </a:stretch>
        </p:blipFill>
        <p:spPr>
          <a:xfrm>
            <a:off x="1511300" y="1739900"/>
            <a:ext cx="3657601" cy="3815321"/>
          </a:xfrm>
          <a:prstGeom prst="rect">
            <a:avLst/>
          </a:prstGeom>
        </p:spPr>
      </p:pic>
      <p:grpSp>
        <p:nvGrpSpPr>
          <p:cNvPr id="11" name="Group 2">
            <a:extLst>
              <a:ext uri="{FF2B5EF4-FFF2-40B4-BE49-F238E27FC236}">
                <a16:creationId xmlns:a16="http://schemas.microsoft.com/office/drawing/2014/main" id="{67A6066E-028A-4911-AAF8-21FF58067EFA}"/>
              </a:ext>
            </a:extLst>
          </p:cNvPr>
          <p:cNvGrpSpPr/>
          <p:nvPr/>
        </p:nvGrpSpPr>
        <p:grpSpPr>
          <a:xfrm>
            <a:off x="6146482" y="2377446"/>
            <a:ext cx="4008628" cy="1300957"/>
            <a:chOff x="6464300" y="3708400"/>
            <a:chExt cx="4008628" cy="1300957"/>
          </a:xfrm>
        </p:grpSpPr>
        <p:sp>
          <p:nvSpPr>
            <p:cNvPr id="12" name="TextBox 95">
              <a:extLst>
                <a:ext uri="{FF2B5EF4-FFF2-40B4-BE49-F238E27FC236}">
                  <a16:creationId xmlns:a16="http://schemas.microsoft.com/office/drawing/2014/main" id="{45ABE207-5170-449B-A59E-3F8E144AC316}"/>
                </a:ext>
              </a:extLst>
            </p:cNvPr>
            <p:cNvSpPr txBox="1"/>
            <p:nvPr/>
          </p:nvSpPr>
          <p:spPr>
            <a:xfrm>
              <a:off x="6464300" y="3708400"/>
              <a:ext cx="3995610" cy="254621"/>
            </a:xfrm>
            <a:prstGeom prst="rect">
              <a:avLst/>
            </a:prstGeom>
          </p:spPr>
          <p:txBody>
            <a:bodyPr lIns="31750" tIns="12700" rIns="31750" bIns="12700" rtlCol="0" anchor="t">
              <a:spAutoFit/>
            </a:bodyPr>
            <a:lstStyle/>
            <a:p>
              <a:pPr algn="ctr" latinLnBrk="1">
                <a:lnSpc>
                  <a:spcPct val="113400"/>
                </a:lnSpc>
              </a:pPr>
              <a:r>
                <a:rPr lang="zh-CN" altLang="en-US" sz="1400" b="1" dirty="0">
                  <a:solidFill>
                    <a:srgbClr val="505050"/>
                  </a:solidFill>
                  <a:latin typeface="Microsoft YaHei"/>
                  <a:ea typeface="Microsoft YaHei"/>
                </a:rPr>
                <a:t>武汉大学</a:t>
              </a:r>
              <a:r>
                <a:rPr lang="en-US" altLang="zh-CN" sz="1400" b="1" dirty="0" err="1">
                  <a:solidFill>
                    <a:srgbClr val="505050"/>
                  </a:solidFill>
                  <a:latin typeface="Microsoft YaHei"/>
                  <a:ea typeface="Microsoft YaHei"/>
                </a:rPr>
                <a:t>Jie</a:t>
              </a:r>
              <a:r>
                <a:rPr lang="en-US" altLang="zh-CN" sz="1400" b="1" dirty="0">
                  <a:solidFill>
                    <a:srgbClr val="505050"/>
                  </a:solidFill>
                  <a:latin typeface="Microsoft YaHei"/>
                  <a:ea typeface="Microsoft YaHei"/>
                </a:rPr>
                <a:t> Chen</a:t>
              </a:r>
              <a:r>
                <a:rPr lang="zh-CN" altLang="en-US" sz="1400" b="1" dirty="0">
                  <a:solidFill>
                    <a:srgbClr val="505050"/>
                  </a:solidFill>
                  <a:latin typeface="Microsoft YaHei"/>
                  <a:ea typeface="Microsoft YaHei"/>
                </a:rPr>
                <a:t>：</a:t>
              </a:r>
              <a:r>
                <a:rPr lang="en-US" altLang="zh-CN" sz="1400" b="1" dirty="0">
                  <a:solidFill>
                    <a:srgbClr val="505050"/>
                  </a:solidFill>
                  <a:latin typeface="Microsoft YaHei"/>
                  <a:ea typeface="Microsoft YaHei"/>
                </a:rPr>
                <a:t>Anime GAN</a:t>
              </a:r>
              <a:endParaRPr lang="en-US" sz="1200" dirty="0"/>
            </a:p>
          </p:txBody>
        </p:sp>
        <p:sp>
          <p:nvSpPr>
            <p:cNvPr id="13" name="TextBox 96">
              <a:extLst>
                <a:ext uri="{FF2B5EF4-FFF2-40B4-BE49-F238E27FC236}">
                  <a16:creationId xmlns:a16="http://schemas.microsoft.com/office/drawing/2014/main" id="{2785FD15-CE30-4278-A5C5-2E1F9AC687EC}"/>
                </a:ext>
              </a:extLst>
            </p:cNvPr>
            <p:cNvSpPr txBox="1"/>
            <p:nvPr/>
          </p:nvSpPr>
          <p:spPr>
            <a:xfrm>
              <a:off x="6527482" y="4165600"/>
              <a:ext cx="3945446" cy="843757"/>
            </a:xfrm>
            <a:prstGeom prst="rect">
              <a:avLst/>
            </a:prstGeom>
          </p:spPr>
          <p:txBody>
            <a:bodyPr lIns="31750" tIns="12700" rIns="31750" bIns="12700" rtlCol="0" anchor="t">
              <a:spAutoFit/>
            </a:bodyPr>
            <a:lstStyle/>
            <a:p>
              <a:pPr algn="ctr" latinLnBrk="1">
                <a:lnSpc>
                  <a:spcPct val="113400"/>
                </a:lnSpc>
              </a:pPr>
              <a:r>
                <a:rPr lang="zh-CN" altLang="en-US" sz="1600" b="0" dirty="0">
                  <a:solidFill>
                    <a:srgbClr val="505050"/>
                  </a:solidFill>
                  <a:latin typeface="Microsoft YaHei"/>
                  <a:ea typeface="Microsoft YaHei"/>
                </a:rPr>
                <a:t>建立在</a:t>
              </a:r>
              <a:r>
                <a:rPr lang="en-US" altLang="zh-CN" sz="1600" b="0" dirty="0">
                  <a:solidFill>
                    <a:srgbClr val="505050"/>
                  </a:solidFill>
                  <a:latin typeface="Microsoft YaHei"/>
                  <a:ea typeface="Microsoft YaHei"/>
                </a:rPr>
                <a:t>Style GAN</a:t>
              </a:r>
              <a:r>
                <a:rPr lang="zh-CN" altLang="en-US" sz="1600" b="0" dirty="0">
                  <a:solidFill>
                    <a:srgbClr val="505050"/>
                  </a:solidFill>
                  <a:latin typeface="Microsoft YaHei"/>
                  <a:ea typeface="Microsoft YaHei"/>
                </a:rPr>
                <a:t>之上将风格迁移技术引入</a:t>
              </a:r>
              <a:r>
                <a:rPr lang="en-US" altLang="zh-CN" sz="1600" b="0" dirty="0">
                  <a:solidFill>
                    <a:srgbClr val="505050"/>
                  </a:solidFill>
                  <a:latin typeface="Microsoft YaHei"/>
                  <a:ea typeface="Microsoft YaHei"/>
                </a:rPr>
                <a:t>GAN</a:t>
              </a:r>
              <a:r>
                <a:rPr lang="zh-CN" altLang="en-US" sz="1600" b="0" dirty="0">
                  <a:solidFill>
                    <a:srgbClr val="505050"/>
                  </a:solidFill>
                  <a:latin typeface="Microsoft YaHei"/>
                  <a:ea typeface="Microsoft YaHei"/>
                </a:rPr>
                <a:t>之中，使得生成图片能以漫画风格表现出来，且不仅仅拘泥于人物形象</a:t>
              </a:r>
              <a:endParaRPr lang="en-US" sz="1400" dirty="0"/>
            </a:p>
          </p:txBody>
        </p:sp>
      </p:grpSp>
    </p:spTree>
    <p:extLst>
      <p:ext uri="{BB962C8B-B14F-4D97-AF65-F5344CB8AC3E}">
        <p14:creationId xmlns:p14="http://schemas.microsoft.com/office/powerpoint/2010/main" val="41555469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TextBox 95">
            <a:extLst>
              <a:ext uri="{FF2B5EF4-FFF2-40B4-BE49-F238E27FC236}">
                <a16:creationId xmlns:a16="http://schemas.microsoft.com/office/drawing/2014/main" id="{45ABE207-5170-449B-A59E-3F8E144AC316}"/>
              </a:ext>
            </a:extLst>
          </p:cNvPr>
          <p:cNvSpPr txBox="1"/>
          <p:nvPr/>
        </p:nvSpPr>
        <p:spPr>
          <a:xfrm>
            <a:off x="2087987" y="3779896"/>
            <a:ext cx="2429238" cy="241623"/>
          </a:xfrm>
          <a:prstGeom prst="rect">
            <a:avLst/>
          </a:prstGeom>
          <a:solidFill>
            <a:schemeClr val="tx2">
              <a:lumMod val="20000"/>
              <a:lumOff val="80000"/>
            </a:schemeClr>
          </a:solidFill>
        </p:spPr>
        <p:txBody>
          <a:bodyPr wrap="square" lIns="31750" tIns="12700" rIns="31750" bIns="12700" rtlCol="0" anchor="t">
            <a:spAutoFit/>
          </a:bodyPr>
          <a:lstStyle/>
          <a:p>
            <a:pPr algn="ctr" latinLnBrk="1">
              <a:lnSpc>
                <a:spcPct val="113400"/>
              </a:lnSpc>
            </a:pPr>
            <a:r>
              <a:rPr lang="en-US" altLang="zh-CN" sz="1400" b="1" dirty="0">
                <a:solidFill>
                  <a:srgbClr val="505050"/>
                </a:solidFill>
                <a:latin typeface="Microsoft YaHei"/>
                <a:ea typeface="Microsoft YaHei"/>
              </a:rPr>
              <a:t>Han Zhang</a:t>
            </a:r>
            <a:r>
              <a:rPr lang="zh-CN" altLang="en-US" sz="1400" b="1" dirty="0">
                <a:solidFill>
                  <a:srgbClr val="505050"/>
                </a:solidFill>
                <a:latin typeface="Microsoft YaHei"/>
                <a:ea typeface="Microsoft YaHei"/>
              </a:rPr>
              <a:t>：</a:t>
            </a:r>
            <a:r>
              <a:rPr lang="en-US" altLang="zh-CN" sz="1400" b="1" dirty="0">
                <a:solidFill>
                  <a:srgbClr val="505050"/>
                </a:solidFill>
                <a:latin typeface="Microsoft YaHei"/>
                <a:ea typeface="Microsoft YaHei"/>
              </a:rPr>
              <a:t>Stack GAN</a:t>
            </a:r>
            <a:endParaRPr lang="en-US" sz="1200" dirty="0"/>
          </a:p>
        </p:txBody>
      </p:sp>
      <p:sp>
        <p:nvSpPr>
          <p:cNvPr id="13" name="TextBox 96">
            <a:extLst>
              <a:ext uri="{FF2B5EF4-FFF2-40B4-BE49-F238E27FC236}">
                <a16:creationId xmlns:a16="http://schemas.microsoft.com/office/drawing/2014/main" id="{2785FD15-CE30-4278-A5C5-2E1F9AC687EC}"/>
              </a:ext>
            </a:extLst>
          </p:cNvPr>
          <p:cNvSpPr txBox="1"/>
          <p:nvPr/>
        </p:nvSpPr>
        <p:spPr>
          <a:xfrm>
            <a:off x="819910" y="4198340"/>
            <a:ext cx="4965390" cy="729260"/>
          </a:xfrm>
          <a:prstGeom prst="rect">
            <a:avLst/>
          </a:prstGeom>
          <a:solidFill>
            <a:schemeClr val="tx2">
              <a:lumMod val="20000"/>
              <a:lumOff val="80000"/>
            </a:schemeClr>
          </a:solidFill>
        </p:spPr>
        <p:txBody>
          <a:bodyPr wrap="square" lIns="31750" tIns="12700" rIns="31750" bIns="12700" rtlCol="0" anchor="t">
            <a:spAutoFit/>
          </a:bodyPr>
          <a:lstStyle/>
          <a:p>
            <a:pPr algn="ctr" latinLnBrk="1">
              <a:lnSpc>
                <a:spcPct val="113400"/>
              </a:lnSpc>
            </a:pPr>
            <a:r>
              <a:rPr lang="zh-CN" altLang="en-US" sz="1100" b="0" dirty="0">
                <a:solidFill>
                  <a:srgbClr val="505050"/>
                </a:solidFill>
                <a:latin typeface="Microsoft YaHei"/>
                <a:ea typeface="Microsoft YaHei"/>
              </a:rPr>
              <a:t>建立在</a:t>
            </a:r>
            <a:r>
              <a:rPr lang="en-US" altLang="zh-CN" sz="1100" dirty="0">
                <a:solidFill>
                  <a:srgbClr val="505050"/>
                </a:solidFill>
                <a:latin typeface="Microsoft YaHei"/>
                <a:ea typeface="Microsoft YaHei"/>
              </a:rPr>
              <a:t>Condition </a:t>
            </a:r>
            <a:r>
              <a:rPr lang="en-US" altLang="zh-CN" sz="1100" b="0" dirty="0">
                <a:solidFill>
                  <a:srgbClr val="505050"/>
                </a:solidFill>
                <a:latin typeface="Microsoft YaHei"/>
                <a:ea typeface="Microsoft YaHei"/>
              </a:rPr>
              <a:t>GAN</a:t>
            </a:r>
            <a:r>
              <a:rPr lang="zh-CN" altLang="en-US" sz="1100" b="0" dirty="0">
                <a:solidFill>
                  <a:srgbClr val="505050"/>
                </a:solidFill>
                <a:latin typeface="Microsoft YaHei"/>
                <a:ea typeface="Microsoft YaHei"/>
              </a:rPr>
              <a:t>之上，其将</a:t>
            </a:r>
            <a:r>
              <a:rPr lang="en-US" altLang="zh-CN" sz="1100" b="0" dirty="0">
                <a:solidFill>
                  <a:srgbClr val="505050"/>
                </a:solidFill>
                <a:latin typeface="Microsoft YaHei"/>
                <a:ea typeface="Microsoft YaHei"/>
              </a:rPr>
              <a:t>GAN</a:t>
            </a:r>
            <a:r>
              <a:rPr lang="zh-CN" altLang="en-US" sz="1100" b="0" dirty="0">
                <a:solidFill>
                  <a:srgbClr val="505050"/>
                </a:solidFill>
                <a:latin typeface="Microsoft YaHei"/>
                <a:ea typeface="Microsoft YaHei"/>
              </a:rPr>
              <a:t>分为两个</a:t>
            </a:r>
            <a:r>
              <a:rPr lang="en-US" altLang="zh-CN" sz="1100" b="0" dirty="0">
                <a:solidFill>
                  <a:srgbClr val="505050"/>
                </a:solidFill>
                <a:latin typeface="Microsoft YaHei"/>
                <a:ea typeface="Microsoft YaHei"/>
              </a:rPr>
              <a:t>stage</a:t>
            </a:r>
            <a:r>
              <a:rPr lang="zh-CN" altLang="en-US" sz="1100" b="0" dirty="0">
                <a:solidFill>
                  <a:srgbClr val="505050"/>
                </a:solidFill>
                <a:latin typeface="Microsoft YaHei"/>
                <a:ea typeface="Microsoft YaHei"/>
              </a:rPr>
              <a:t>：</a:t>
            </a:r>
            <a:r>
              <a:rPr lang="en-US" altLang="zh-CN" sz="1100" b="0" dirty="0">
                <a:solidFill>
                  <a:srgbClr val="505050"/>
                </a:solidFill>
                <a:latin typeface="Microsoft YaHei"/>
                <a:ea typeface="Microsoft YaHei"/>
              </a:rPr>
              <a:t>stage-I</a:t>
            </a:r>
            <a:r>
              <a:rPr lang="zh-CN" altLang="en-US" sz="1100" b="0" dirty="0">
                <a:solidFill>
                  <a:srgbClr val="505050"/>
                </a:solidFill>
                <a:latin typeface="Microsoft YaHei"/>
                <a:ea typeface="Microsoft YaHei"/>
              </a:rPr>
              <a:t>根据给定的文本描述绘制对象的原始形状和基本颜色，并从随机噪声向量绘制背景布局，从而产生低分辨率图像。</a:t>
            </a:r>
            <a:r>
              <a:rPr lang="en-US" altLang="zh-CN" sz="1100" b="0" dirty="0">
                <a:solidFill>
                  <a:srgbClr val="505050"/>
                </a:solidFill>
                <a:latin typeface="Microsoft YaHei"/>
                <a:ea typeface="Microsoft YaHei"/>
              </a:rPr>
              <a:t>stage-II</a:t>
            </a:r>
            <a:r>
              <a:rPr lang="zh-CN" altLang="en-US" sz="1100" b="0" dirty="0">
                <a:solidFill>
                  <a:srgbClr val="505050"/>
                </a:solidFill>
                <a:latin typeface="Microsoft YaHei"/>
                <a:ea typeface="Microsoft YaHei"/>
              </a:rPr>
              <a:t>纠正了</a:t>
            </a:r>
            <a:r>
              <a:rPr lang="en-US" altLang="zh-CN" sz="1100" b="0" dirty="0">
                <a:solidFill>
                  <a:srgbClr val="505050"/>
                </a:solidFill>
                <a:latin typeface="Microsoft YaHei"/>
                <a:ea typeface="Microsoft YaHei"/>
              </a:rPr>
              <a:t>Stage-I</a:t>
            </a:r>
            <a:r>
              <a:rPr lang="zh-CN" altLang="en-US" sz="1100" b="0" dirty="0">
                <a:solidFill>
                  <a:srgbClr val="505050"/>
                </a:solidFill>
                <a:latin typeface="Microsoft YaHei"/>
                <a:ea typeface="Microsoft YaHei"/>
              </a:rPr>
              <a:t>中低分辨率图像中的缺陷，并通过再次读取文本描述来完成对象的细节，从而生成高分辨率的照片般逼真的图像</a:t>
            </a:r>
            <a:endParaRPr lang="en-US" sz="1050" dirty="0"/>
          </a:p>
        </p:txBody>
      </p:sp>
      <p:pic>
        <p:nvPicPr>
          <p:cNvPr id="4" name="图片 3">
            <a:extLst>
              <a:ext uri="{FF2B5EF4-FFF2-40B4-BE49-F238E27FC236}">
                <a16:creationId xmlns:a16="http://schemas.microsoft.com/office/drawing/2014/main" id="{0C49A489-E293-4962-93E7-D90C2599B8AC}"/>
              </a:ext>
            </a:extLst>
          </p:cNvPr>
          <p:cNvPicPr>
            <a:picLocks noChangeAspect="1"/>
          </p:cNvPicPr>
          <p:nvPr/>
        </p:nvPicPr>
        <p:blipFill>
          <a:blip r:embed="rId2"/>
          <a:stretch>
            <a:fillRect/>
          </a:stretch>
        </p:blipFill>
        <p:spPr>
          <a:xfrm>
            <a:off x="293311" y="965200"/>
            <a:ext cx="6018590" cy="2637874"/>
          </a:xfrm>
          <a:prstGeom prst="rect">
            <a:avLst/>
          </a:prstGeom>
          <a:solidFill>
            <a:schemeClr val="tx2">
              <a:lumMod val="20000"/>
              <a:lumOff val="80000"/>
            </a:schemeClr>
          </a:solidFill>
        </p:spPr>
      </p:pic>
      <p:pic>
        <p:nvPicPr>
          <p:cNvPr id="6" name="图片 5">
            <a:extLst>
              <a:ext uri="{FF2B5EF4-FFF2-40B4-BE49-F238E27FC236}">
                <a16:creationId xmlns:a16="http://schemas.microsoft.com/office/drawing/2014/main" id="{B4456D1E-DC73-432D-8B79-5A5AAB0E1EFF}"/>
              </a:ext>
            </a:extLst>
          </p:cNvPr>
          <p:cNvPicPr>
            <a:picLocks noChangeAspect="1"/>
          </p:cNvPicPr>
          <p:nvPr/>
        </p:nvPicPr>
        <p:blipFill>
          <a:blip r:embed="rId3"/>
          <a:stretch>
            <a:fillRect/>
          </a:stretch>
        </p:blipFill>
        <p:spPr>
          <a:xfrm>
            <a:off x="7202191" y="660400"/>
            <a:ext cx="1402080" cy="1752600"/>
          </a:xfrm>
          <a:prstGeom prst="rect">
            <a:avLst/>
          </a:prstGeom>
        </p:spPr>
      </p:pic>
      <p:sp>
        <p:nvSpPr>
          <p:cNvPr id="14" name="矩形 13">
            <a:extLst>
              <a:ext uri="{FF2B5EF4-FFF2-40B4-BE49-F238E27FC236}">
                <a16:creationId xmlns:a16="http://schemas.microsoft.com/office/drawing/2014/main" id="{3D93D36C-8F49-4863-B1B8-E121607E69F9}"/>
              </a:ext>
            </a:extLst>
          </p:cNvPr>
          <p:cNvSpPr/>
          <p:nvPr/>
        </p:nvSpPr>
        <p:spPr>
          <a:xfrm rot="16200000">
            <a:off x="3591252" y="3201090"/>
            <a:ext cx="6506027" cy="9659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8B3E1FA-E654-4EAA-94E7-74FB3232CB9F}"/>
              </a:ext>
            </a:extLst>
          </p:cNvPr>
          <p:cNvPicPr>
            <a:picLocks noChangeAspect="1"/>
          </p:cNvPicPr>
          <p:nvPr/>
        </p:nvPicPr>
        <p:blipFill>
          <a:blip r:embed="rId4"/>
          <a:stretch>
            <a:fillRect/>
          </a:stretch>
        </p:blipFill>
        <p:spPr>
          <a:xfrm>
            <a:off x="7444524" y="2717800"/>
            <a:ext cx="3495234" cy="2394280"/>
          </a:xfrm>
          <a:prstGeom prst="rect">
            <a:avLst/>
          </a:prstGeom>
        </p:spPr>
      </p:pic>
      <p:sp>
        <p:nvSpPr>
          <p:cNvPr id="17" name="TextBox 95">
            <a:extLst>
              <a:ext uri="{FF2B5EF4-FFF2-40B4-BE49-F238E27FC236}">
                <a16:creationId xmlns:a16="http://schemas.microsoft.com/office/drawing/2014/main" id="{DF750DC2-879B-49DC-BFCD-B3668A9461C3}"/>
              </a:ext>
            </a:extLst>
          </p:cNvPr>
          <p:cNvSpPr txBox="1"/>
          <p:nvPr/>
        </p:nvSpPr>
        <p:spPr>
          <a:xfrm>
            <a:off x="8876849" y="1346200"/>
            <a:ext cx="2429238" cy="498085"/>
          </a:xfrm>
          <a:prstGeom prst="rect">
            <a:avLst/>
          </a:prstGeom>
          <a:solidFill>
            <a:schemeClr val="bg2"/>
          </a:solidFill>
        </p:spPr>
        <p:txBody>
          <a:bodyPr wrap="square" lIns="31750" tIns="12700" rIns="31750" bIns="12700" rtlCol="0" anchor="t">
            <a:spAutoFit/>
          </a:bodyPr>
          <a:lstStyle/>
          <a:p>
            <a:pPr algn="ctr" latinLnBrk="1">
              <a:lnSpc>
                <a:spcPct val="113400"/>
              </a:lnSpc>
            </a:pPr>
            <a:r>
              <a:rPr lang="zh-CN" altLang="en-US" sz="1400" b="1" dirty="0">
                <a:solidFill>
                  <a:srgbClr val="505050"/>
                </a:solidFill>
                <a:latin typeface="Microsoft YaHei"/>
                <a:ea typeface="Microsoft YaHei"/>
              </a:rPr>
              <a:t>复旦大学</a:t>
            </a:r>
            <a:r>
              <a:rPr lang="en-US" altLang="zh-CN" sz="1400" b="1" dirty="0" err="1">
                <a:solidFill>
                  <a:srgbClr val="505050"/>
                </a:solidFill>
                <a:latin typeface="Microsoft YaHei"/>
                <a:ea typeface="Microsoft YaHei"/>
              </a:rPr>
              <a:t>Yanghua</a:t>
            </a:r>
            <a:r>
              <a:rPr lang="en-US" altLang="zh-CN" sz="1400" b="1" dirty="0">
                <a:solidFill>
                  <a:srgbClr val="505050"/>
                </a:solidFill>
                <a:latin typeface="Microsoft YaHei"/>
                <a:ea typeface="Microsoft YaHei"/>
              </a:rPr>
              <a:t> </a:t>
            </a:r>
            <a:r>
              <a:rPr lang="en-US" altLang="zh-CN" sz="1400" b="1" dirty="0" err="1">
                <a:solidFill>
                  <a:srgbClr val="505050"/>
                </a:solidFill>
                <a:latin typeface="Microsoft YaHei"/>
                <a:ea typeface="Microsoft YaHei"/>
              </a:rPr>
              <a:t>Jin</a:t>
            </a:r>
            <a:r>
              <a:rPr lang="zh-CN" altLang="en-US" sz="1400" b="1" dirty="0">
                <a:solidFill>
                  <a:srgbClr val="505050"/>
                </a:solidFill>
                <a:latin typeface="Microsoft YaHei"/>
                <a:ea typeface="Microsoft YaHei"/>
              </a:rPr>
              <a:t>：</a:t>
            </a:r>
            <a:endParaRPr lang="en-US" altLang="zh-CN" sz="1400" b="1" dirty="0">
              <a:solidFill>
                <a:srgbClr val="505050"/>
              </a:solidFill>
              <a:latin typeface="Microsoft YaHei"/>
              <a:ea typeface="Microsoft YaHei"/>
            </a:endParaRPr>
          </a:p>
          <a:p>
            <a:pPr algn="ctr" latinLnBrk="1">
              <a:lnSpc>
                <a:spcPct val="113400"/>
              </a:lnSpc>
            </a:pPr>
            <a:r>
              <a:rPr lang="zh-CN" altLang="en-US" sz="1400" b="1" dirty="0">
                <a:solidFill>
                  <a:srgbClr val="505050"/>
                </a:solidFill>
                <a:latin typeface="Microsoft YaHei"/>
                <a:ea typeface="Microsoft YaHei"/>
              </a:rPr>
              <a:t>生成动漫头像</a:t>
            </a:r>
            <a:endParaRPr lang="en-US" sz="1200" dirty="0"/>
          </a:p>
        </p:txBody>
      </p:sp>
    </p:spTree>
    <p:extLst>
      <p:ext uri="{BB962C8B-B14F-4D97-AF65-F5344CB8AC3E}">
        <p14:creationId xmlns:p14="http://schemas.microsoft.com/office/powerpoint/2010/main" val="16655556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A2D6E0"/>
          </a:solidFill>
        </p:spPr>
        <p:txBody>
          <a:bodyPr lIns="127000" rIns="127000" rtlCol="0" anchor="ctr"/>
          <a:lstStyle/>
          <a:p>
            <a:pPr algn="l"/>
            <a:endParaRPr lang="en-US" sz="1100"/>
          </a:p>
        </p:txBody>
      </p:sp>
      <p:sp>
        <p:nvSpPr>
          <p:cNvPr id="288" name="TextBox 2"/>
          <p:cNvSpPr txBox="1"/>
          <p:nvPr/>
        </p:nvSpPr>
        <p:spPr>
          <a:xfrm>
            <a:off x="2636901" y="2057400"/>
            <a:ext cx="2540000" cy="1733550"/>
          </a:xfrm>
          <a:prstGeom prst="rect">
            <a:avLst/>
          </a:prstGeom>
        </p:spPr>
        <p:txBody>
          <a:bodyPr lIns="31750" tIns="12700" rIns="31750" bIns="12700" rtlCol="0" anchor="t">
            <a:spAutoFit/>
          </a:bodyPr>
          <a:lstStyle/>
          <a:p>
            <a:pPr algn="ctr" latinLnBrk="1">
              <a:lnSpc>
                <a:spcPct val="113400"/>
              </a:lnSpc>
            </a:pPr>
            <a:r>
              <a:rPr lang="en-US" sz="9600" b="0">
                <a:solidFill>
                  <a:srgbClr val="FFFFFF"/>
                </a:solidFill>
                <a:latin typeface="Microsoft YaHei"/>
                <a:ea typeface="Microsoft YaHei"/>
              </a:rPr>
              <a:t>03</a:t>
            </a:r>
            <a:endParaRPr lang="en-US" sz="1100"/>
          </a:p>
        </p:txBody>
      </p:sp>
      <p:sp>
        <p:nvSpPr>
          <p:cNvPr id="289" name="TextBox 3"/>
          <p:cNvSpPr txBox="1"/>
          <p:nvPr/>
        </p:nvSpPr>
        <p:spPr>
          <a:xfrm>
            <a:off x="2146300" y="3898900"/>
            <a:ext cx="3543872" cy="520700"/>
          </a:xfrm>
          <a:prstGeom prst="rect">
            <a:avLst/>
          </a:prstGeom>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sp>
        <p:nvSpPr>
          <p:cNvPr id="290" name="Freeform 4"/>
          <p:cNvSpPr/>
          <p:nvPr/>
        </p:nvSpPr>
        <p:spPr>
          <a:xfrm>
            <a:off x="2967101" y="4584700"/>
            <a:ext cx="1896903" cy="0"/>
          </a:xfrm>
          <a:custGeom>
            <a:avLst/>
            <a:gdLst/>
            <a:ahLst/>
            <a:cxnLst/>
            <a:rect l="l" t="t" r="r" b="b"/>
            <a:pathLst>
              <a:path w="1896903">
                <a:moveTo>
                  <a:pt x="0" y="0"/>
                </a:moveTo>
                <a:lnTo>
                  <a:pt x="1896904" y="0"/>
                </a:lnTo>
              </a:path>
            </a:pathLst>
          </a:custGeom>
          <a:solidFill>
            <a:srgbClr val="FFFFFF"/>
          </a:solidFill>
          <a:ln w="12700">
            <a:solidFill>
              <a:srgbClr val="FFFFFF"/>
            </a:solidFill>
            <a:prstDash val="solid"/>
            <a:headEnd type="none" w="med" len="med"/>
            <a:tailEnd type="none" w="med" len="med"/>
          </a:ln>
        </p:spPr>
      </p:sp>
      <p:sp>
        <p:nvSpPr>
          <p:cNvPr id="291" name="Freeform 5"/>
          <p:cNvSpPr/>
          <p:nvPr/>
        </p:nvSpPr>
        <p:spPr>
          <a:xfrm>
            <a:off x="6153404" y="4088638"/>
            <a:ext cx="0" cy="2452095"/>
          </a:xfrm>
          <a:custGeom>
            <a:avLst/>
            <a:gdLst/>
            <a:ahLst/>
            <a:cxnLst/>
            <a:rect l="l" t="t" r="r" b="b"/>
            <a:pathLst>
              <a:path h="2452095">
                <a:moveTo>
                  <a:pt x="0" y="0"/>
                </a:moveTo>
                <a:lnTo>
                  <a:pt x="0" y="2452095"/>
                </a:lnTo>
              </a:path>
            </a:pathLst>
          </a:custGeom>
          <a:solidFill>
            <a:srgbClr val="C8C8C8"/>
          </a:solidFill>
          <a:ln w="19050">
            <a:solidFill>
              <a:srgbClr val="C8C8C8"/>
            </a:solidFill>
            <a:prstDash val="solid"/>
            <a:headEnd type="none" w="med" len="med"/>
            <a:tailEnd type="none" w="med" len="med"/>
          </a:ln>
        </p:spPr>
      </p:sp>
      <p:sp>
        <p:nvSpPr>
          <p:cNvPr id="292" name="TextBox 6"/>
          <p:cNvSpPr txBox="1"/>
          <p:nvPr/>
        </p:nvSpPr>
        <p:spPr>
          <a:xfrm>
            <a:off x="6781800" y="3937000"/>
            <a:ext cx="3162300" cy="483659"/>
          </a:xfrm>
          <a:prstGeom prst="rect">
            <a:avLst/>
          </a:prstGeom>
        </p:spPr>
        <p:txBody>
          <a:bodyPr lIns="31750" tIns="12700" rIns="31750" bIns="12700" rtlCol="0" anchor="t">
            <a:spAutoFit/>
          </a:bodyPr>
          <a:lstStyle/>
          <a:p>
            <a:pPr algn="ctr" latinLnBrk="1">
              <a:lnSpc>
                <a:spcPct val="113400"/>
              </a:lnSpc>
            </a:pPr>
            <a:r>
              <a:rPr lang="zh-CN" altLang="en-US" sz="2800" b="0" spc="300" dirty="0">
                <a:latin typeface="Microsoft YaHei"/>
                <a:ea typeface="Microsoft YaHei"/>
              </a:rPr>
              <a:t>基本内容与问题</a:t>
            </a:r>
            <a:endParaRPr lang="en-US" sz="1000" dirty="0"/>
          </a:p>
        </p:txBody>
      </p:sp>
      <p:sp>
        <p:nvSpPr>
          <p:cNvPr id="293" name="TextBox 7"/>
          <p:cNvSpPr txBox="1"/>
          <p:nvPr/>
        </p:nvSpPr>
        <p:spPr>
          <a:xfrm>
            <a:off x="6998209" y="4699000"/>
            <a:ext cx="1358900" cy="254621"/>
          </a:xfrm>
          <a:prstGeom prst="rect">
            <a:avLst/>
          </a:prstGeom>
        </p:spPr>
        <p:txBody>
          <a:bodyPr lIns="31750" tIns="12700" rIns="31750" bIns="12700" rtlCol="0" anchor="t">
            <a:spAutoFit/>
          </a:bodyPr>
          <a:lstStyle/>
          <a:p>
            <a:pPr latinLnBrk="1">
              <a:lnSpc>
                <a:spcPct val="113400"/>
              </a:lnSpc>
            </a:pPr>
            <a:r>
              <a:rPr lang="en-US" sz="1400" b="1" dirty="0">
                <a:latin typeface="Microsoft YaHei"/>
                <a:ea typeface="Microsoft YaHei"/>
              </a:rPr>
              <a:t>·</a:t>
            </a:r>
            <a:r>
              <a:rPr lang="zh-CN" altLang="en-US" sz="1400" dirty="0">
                <a:latin typeface="Microsoft YaHei"/>
                <a:ea typeface="Microsoft YaHei"/>
              </a:rPr>
              <a:t>基本内容</a:t>
            </a:r>
            <a:endParaRPr lang="en-US" sz="1100" dirty="0"/>
          </a:p>
        </p:txBody>
      </p:sp>
      <p:sp>
        <p:nvSpPr>
          <p:cNvPr id="294" name="TextBox 8"/>
          <p:cNvSpPr txBox="1"/>
          <p:nvPr/>
        </p:nvSpPr>
        <p:spPr>
          <a:xfrm>
            <a:off x="6998209" y="4996688"/>
            <a:ext cx="1883283" cy="254621"/>
          </a:xfrm>
          <a:prstGeom prst="rect">
            <a:avLst/>
          </a:prstGeom>
        </p:spPr>
        <p:txBody>
          <a:bodyPr lIns="31750" tIns="12700" rIns="31750" bIns="12700" rtlCol="0" anchor="t">
            <a:spAutoFit/>
          </a:bodyPr>
          <a:lstStyle/>
          <a:p>
            <a:pPr latinLnBrk="1">
              <a:lnSpc>
                <a:spcPct val="113400"/>
              </a:lnSpc>
            </a:pPr>
            <a:r>
              <a:rPr lang="en-US" sz="1400" b="1" dirty="0">
                <a:latin typeface="Microsoft YaHei"/>
                <a:ea typeface="Microsoft YaHei"/>
              </a:rPr>
              <a:t>·</a:t>
            </a:r>
            <a:r>
              <a:rPr lang="zh-CN" altLang="en-US" sz="1400" b="0" dirty="0">
                <a:latin typeface="Microsoft YaHei"/>
                <a:ea typeface="Microsoft YaHei"/>
              </a:rPr>
              <a:t>拟解决的主要问题</a:t>
            </a:r>
            <a:endParaRPr lang="en-US" sz="11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8"/>
                                        </p:tgtEl>
                                        <p:attrNameLst>
                                          <p:attrName>style.visibility</p:attrName>
                                        </p:attrNameLst>
                                      </p:cBhvr>
                                      <p:to>
                                        <p:strVal val="visible"/>
                                      </p:to>
                                    </p:set>
                                    <p:animEffect transition="in" filter="fade">
                                      <p:cBhvr>
                                        <p:cTn id="10" dur="1000"/>
                                        <p:tgtEl>
                                          <p:spTgt spid="2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
                                        </p:tgtEl>
                                        <p:attrNameLst>
                                          <p:attrName>style.visibility</p:attrName>
                                        </p:attrNameLst>
                                      </p:cBhvr>
                                      <p:to>
                                        <p:strVal val="visible"/>
                                      </p:to>
                                    </p:set>
                                    <p:animEffect transition="in" filter="fade">
                                      <p:cBhvr>
                                        <p:cTn id="16" dur="1000"/>
                                        <p:tgtEl>
                                          <p:spTgt spid="2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fade">
                                      <p:cBhvr>
                                        <p:cTn id="19" dur="1000"/>
                                        <p:tgtEl>
                                          <p:spTgt spid="2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1000"/>
                                        <p:tgtEl>
                                          <p:spTgt spid="2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3"/>
                                        </p:tgtEl>
                                        <p:attrNameLst>
                                          <p:attrName>style.visibility</p:attrName>
                                        </p:attrNameLst>
                                      </p:cBhvr>
                                      <p:to>
                                        <p:strVal val="visible"/>
                                      </p:to>
                                    </p:set>
                                    <p:animEffect transition="in" filter="fade">
                                      <p:cBhvr>
                                        <p:cTn id="25" dur="1000"/>
                                        <p:tgtEl>
                                          <p:spTgt spid="2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4"/>
                                        </p:tgtEl>
                                        <p:attrNameLst>
                                          <p:attrName>style.visibility</p:attrName>
                                        </p:attrNameLst>
                                      </p:cBhvr>
                                      <p:to>
                                        <p:strVal val="visible"/>
                                      </p:to>
                                    </p:set>
                                    <p:animEffect transition="in" filter="fade">
                                      <p:cBhvr>
                                        <p:cTn id="28"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88" grpId="0" animBg="1"/>
      <p:bldP spid="289" grpId="0" animBg="1"/>
      <p:bldP spid="290" grpId="0" animBg="1"/>
      <p:bldP spid="291" grpId="0" animBg="1"/>
      <p:bldP spid="292" grpId="0"/>
      <p:bldP spid="293" grpId="0"/>
      <p:bldP spid="29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 name="TextBox 1"/>
          <p:cNvSpPr txBox="1"/>
          <p:nvPr/>
        </p:nvSpPr>
        <p:spPr>
          <a:xfrm>
            <a:off x="419100" y="660400"/>
            <a:ext cx="1854200" cy="418191"/>
          </a:xfrm>
          <a:prstGeom prst="rect">
            <a:avLst/>
          </a:prstGeom>
        </p:spPr>
        <p:txBody>
          <a:bodyPr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基本内容</a:t>
            </a:r>
            <a:endParaRPr lang="en-US" sz="1100" dirty="0"/>
          </a:p>
        </p:txBody>
      </p:sp>
      <p:sp>
        <p:nvSpPr>
          <p:cNvPr id="186" name="Freeform 2"/>
          <p:cNvSpPr/>
          <p:nvPr/>
        </p:nvSpPr>
        <p:spPr>
          <a:xfrm>
            <a:off x="723900" y="11684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grpSp>
        <p:nvGrpSpPr>
          <p:cNvPr id="2" name="组合 1">
            <a:extLst>
              <a:ext uri="{FF2B5EF4-FFF2-40B4-BE49-F238E27FC236}">
                <a16:creationId xmlns:a16="http://schemas.microsoft.com/office/drawing/2014/main" id="{54E725C5-1EB4-4344-876A-41F110948E94}"/>
              </a:ext>
            </a:extLst>
          </p:cNvPr>
          <p:cNvGrpSpPr/>
          <p:nvPr/>
        </p:nvGrpSpPr>
        <p:grpSpPr>
          <a:xfrm>
            <a:off x="761999" y="2641600"/>
            <a:ext cx="10033001" cy="3001836"/>
            <a:chOff x="698500" y="3122359"/>
            <a:chExt cx="10033001" cy="3001836"/>
          </a:xfrm>
        </p:grpSpPr>
        <p:sp>
          <p:nvSpPr>
            <p:cNvPr id="188" name="Freeform 4"/>
            <p:cNvSpPr/>
            <p:nvPr/>
          </p:nvSpPr>
          <p:spPr>
            <a:xfrm>
              <a:off x="769527" y="3122359"/>
              <a:ext cx="9961974" cy="3001836"/>
            </a:xfrm>
            <a:custGeom>
              <a:avLst/>
              <a:gdLst/>
              <a:ahLst/>
              <a:cxnLst/>
              <a:rect l="l" t="t" r="r" b="b"/>
              <a:pathLst>
                <a:path w="10017947" h="3001836">
                  <a:moveTo>
                    <a:pt x="0" y="0"/>
                  </a:moveTo>
                  <a:lnTo>
                    <a:pt x="10017947" y="0"/>
                  </a:lnTo>
                  <a:lnTo>
                    <a:pt x="10017947" y="3001836"/>
                  </a:lnTo>
                  <a:lnTo>
                    <a:pt x="0" y="3001836"/>
                  </a:lnTo>
                  <a:close/>
                </a:path>
              </a:pathLst>
            </a:custGeom>
            <a:solidFill>
              <a:srgbClr val="EEEEEE"/>
            </a:solidFill>
          </p:spPr>
          <p:txBody>
            <a:bodyPr lIns="127000" rIns="127000" rtlCol="0" anchor="ctr"/>
            <a:lstStyle/>
            <a:p>
              <a:pPr algn="l"/>
              <a:endParaRPr lang="en-US" sz="1100" dirty="0"/>
            </a:p>
          </p:txBody>
        </p:sp>
        <p:sp>
          <p:nvSpPr>
            <p:cNvPr id="190" name="TextBox 6"/>
            <p:cNvSpPr txBox="1"/>
            <p:nvPr/>
          </p:nvSpPr>
          <p:spPr>
            <a:xfrm>
              <a:off x="1059942" y="4277492"/>
              <a:ext cx="1537716" cy="639214"/>
            </a:xfrm>
            <a:prstGeom prst="rect">
              <a:avLst/>
            </a:prstGeom>
          </p:spPr>
          <p:txBody>
            <a:bodyPr wrap="square" lIns="31750" tIns="12700" rIns="31750" bIns="12700" rtlCol="0" anchor="t">
              <a:spAutoFit/>
            </a:bodyPr>
            <a:lstStyle/>
            <a:p>
              <a:pPr latinLnBrk="1">
                <a:lnSpc>
                  <a:spcPct val="113400"/>
                </a:lnSpc>
              </a:pPr>
              <a:r>
                <a:rPr lang="zh-CN" altLang="en-US" sz="1200" dirty="0">
                  <a:solidFill>
                    <a:srgbClr val="505050"/>
                  </a:solidFill>
                  <a:latin typeface="Microsoft YaHei"/>
                  <a:ea typeface="Microsoft YaHei"/>
                </a:rPr>
                <a:t>理解</a:t>
              </a:r>
              <a:r>
                <a:rPr lang="en-US" altLang="zh-CN" sz="1200" dirty="0">
                  <a:solidFill>
                    <a:srgbClr val="505050"/>
                  </a:solidFill>
                  <a:latin typeface="Microsoft YaHei"/>
                  <a:ea typeface="Microsoft YaHei"/>
                </a:rPr>
                <a:t>GAN</a:t>
              </a:r>
              <a:r>
                <a:rPr lang="zh-CN" altLang="en-US" sz="1200" dirty="0">
                  <a:solidFill>
                    <a:srgbClr val="505050"/>
                  </a:solidFill>
                  <a:latin typeface="Microsoft YaHei"/>
                  <a:ea typeface="Microsoft YaHei"/>
                </a:rPr>
                <a:t>中生成模型和判别模型两个神经网络内部的工作原理。</a:t>
              </a:r>
              <a:endParaRPr lang="en-US" sz="1100" dirty="0"/>
            </a:p>
          </p:txBody>
        </p:sp>
        <p:sp>
          <p:nvSpPr>
            <p:cNvPr id="197" name="TextBox 13"/>
            <p:cNvSpPr txBox="1"/>
            <p:nvPr/>
          </p:nvSpPr>
          <p:spPr>
            <a:xfrm>
              <a:off x="698500" y="3276600"/>
              <a:ext cx="1090549" cy="483659"/>
            </a:xfrm>
            <a:prstGeom prst="rect">
              <a:avLst/>
            </a:prstGeom>
          </p:spPr>
          <p:txBody>
            <a:bodyPr lIns="31750" tIns="12700" rIns="31750" bIns="12700" rtlCol="0" anchor="t">
              <a:spAutoFit/>
            </a:bodyPr>
            <a:lstStyle/>
            <a:p>
              <a:pPr algn="ctr" latinLnBrk="1">
                <a:lnSpc>
                  <a:spcPct val="113400"/>
                </a:lnSpc>
              </a:pPr>
              <a:r>
                <a:rPr lang="en-US" sz="2800" b="1" dirty="0">
                  <a:solidFill>
                    <a:srgbClr val="505050"/>
                  </a:solidFill>
                  <a:latin typeface="Microsoft YaHei"/>
                  <a:ea typeface="Microsoft YaHei"/>
                </a:rPr>
                <a:t>1</a:t>
              </a:r>
              <a:endParaRPr lang="en-US" sz="1100" dirty="0">
                <a:solidFill>
                  <a:srgbClr val="505050"/>
                </a:solidFill>
              </a:endParaRPr>
            </a:p>
          </p:txBody>
        </p:sp>
        <p:sp>
          <p:nvSpPr>
            <p:cNvPr id="198" name="TextBox 14"/>
            <p:cNvSpPr txBox="1"/>
            <p:nvPr/>
          </p:nvSpPr>
          <p:spPr>
            <a:xfrm>
              <a:off x="2597277" y="3276600"/>
              <a:ext cx="1090549" cy="483659"/>
            </a:xfrm>
            <a:prstGeom prst="rect">
              <a:avLst/>
            </a:prstGeom>
          </p:spPr>
          <p:txBody>
            <a:bodyPr lIns="31750" tIns="12700" rIns="31750" bIns="12700" rtlCol="0" anchor="t">
              <a:spAutoFit/>
            </a:bodyPr>
            <a:lstStyle/>
            <a:p>
              <a:pPr algn="ctr" latinLnBrk="1">
                <a:lnSpc>
                  <a:spcPct val="113400"/>
                </a:lnSpc>
              </a:pPr>
              <a:r>
                <a:rPr lang="en-US" sz="2800" b="1">
                  <a:solidFill>
                    <a:srgbClr val="505050"/>
                  </a:solidFill>
                  <a:latin typeface="Microsoft YaHei"/>
                  <a:ea typeface="Microsoft YaHei"/>
                </a:rPr>
                <a:t>2</a:t>
              </a:r>
              <a:endParaRPr lang="en-US" sz="1100">
                <a:solidFill>
                  <a:srgbClr val="505050"/>
                </a:solidFill>
              </a:endParaRPr>
            </a:p>
          </p:txBody>
        </p:sp>
        <p:sp>
          <p:nvSpPr>
            <p:cNvPr id="199" name="TextBox 15"/>
            <p:cNvSpPr txBox="1"/>
            <p:nvPr/>
          </p:nvSpPr>
          <p:spPr>
            <a:xfrm>
              <a:off x="4496054" y="3276600"/>
              <a:ext cx="1090549" cy="483659"/>
            </a:xfrm>
            <a:prstGeom prst="rect">
              <a:avLst/>
            </a:prstGeom>
          </p:spPr>
          <p:txBody>
            <a:bodyPr lIns="31750" tIns="12700" rIns="31750" bIns="12700" rtlCol="0" anchor="t">
              <a:spAutoFit/>
            </a:bodyPr>
            <a:lstStyle/>
            <a:p>
              <a:pPr algn="ctr" latinLnBrk="1">
                <a:lnSpc>
                  <a:spcPct val="113400"/>
                </a:lnSpc>
              </a:pPr>
              <a:r>
                <a:rPr lang="en-US" sz="2800" b="1">
                  <a:solidFill>
                    <a:srgbClr val="505050"/>
                  </a:solidFill>
                  <a:latin typeface="Microsoft YaHei"/>
                  <a:ea typeface="Microsoft YaHei"/>
                </a:rPr>
                <a:t>3</a:t>
              </a:r>
              <a:endParaRPr lang="en-US" sz="1100">
                <a:solidFill>
                  <a:srgbClr val="505050"/>
                </a:solidFill>
              </a:endParaRPr>
            </a:p>
          </p:txBody>
        </p:sp>
        <p:sp>
          <p:nvSpPr>
            <p:cNvPr id="200" name="TextBox 16"/>
            <p:cNvSpPr txBox="1"/>
            <p:nvPr/>
          </p:nvSpPr>
          <p:spPr>
            <a:xfrm>
              <a:off x="8293609" y="3276600"/>
              <a:ext cx="1090549" cy="483659"/>
            </a:xfrm>
            <a:prstGeom prst="rect">
              <a:avLst/>
            </a:prstGeom>
          </p:spPr>
          <p:txBody>
            <a:bodyPr lIns="31750" tIns="12700" rIns="31750" bIns="12700" rtlCol="0" anchor="t">
              <a:spAutoFit/>
            </a:bodyPr>
            <a:lstStyle/>
            <a:p>
              <a:pPr algn="ctr" latinLnBrk="1">
                <a:lnSpc>
                  <a:spcPct val="113400"/>
                </a:lnSpc>
              </a:pPr>
              <a:r>
                <a:rPr lang="en-US" sz="2800" b="1" dirty="0">
                  <a:solidFill>
                    <a:srgbClr val="505050"/>
                  </a:solidFill>
                  <a:latin typeface="Microsoft YaHei"/>
                  <a:ea typeface="Microsoft YaHei"/>
                </a:rPr>
                <a:t>5</a:t>
              </a:r>
              <a:endParaRPr lang="en-US" sz="1100" dirty="0">
                <a:solidFill>
                  <a:srgbClr val="505050"/>
                </a:solidFill>
              </a:endParaRPr>
            </a:p>
          </p:txBody>
        </p:sp>
        <p:sp>
          <p:nvSpPr>
            <p:cNvPr id="201" name="Freeform 17"/>
            <p:cNvSpPr/>
            <p:nvPr/>
          </p:nvSpPr>
          <p:spPr>
            <a:xfrm>
              <a:off x="2654301" y="3632960"/>
              <a:ext cx="0" cy="2491235"/>
            </a:xfrm>
            <a:custGeom>
              <a:avLst/>
              <a:gdLst/>
              <a:ahLst/>
              <a:cxnLst/>
              <a:rect l="l" t="t" r="r" b="b"/>
              <a:pathLst>
                <a:path h="2491235">
                  <a:moveTo>
                    <a:pt x="0" y="0"/>
                  </a:moveTo>
                  <a:lnTo>
                    <a:pt x="0" y="2491236"/>
                  </a:lnTo>
                </a:path>
              </a:pathLst>
            </a:custGeom>
            <a:ln w="28575">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sp>
        <p:sp>
          <p:nvSpPr>
            <p:cNvPr id="21" name="TextBox 16">
              <a:extLst>
                <a:ext uri="{FF2B5EF4-FFF2-40B4-BE49-F238E27FC236}">
                  <a16:creationId xmlns:a16="http://schemas.microsoft.com/office/drawing/2014/main" id="{5B46DBA5-F32D-4DF0-B1B2-91420862838C}"/>
                </a:ext>
              </a:extLst>
            </p:cNvPr>
            <p:cNvSpPr txBox="1"/>
            <p:nvPr/>
          </p:nvSpPr>
          <p:spPr>
            <a:xfrm>
              <a:off x="6394831" y="3258457"/>
              <a:ext cx="1090549" cy="483659"/>
            </a:xfrm>
            <a:prstGeom prst="rect">
              <a:avLst/>
            </a:prstGeom>
          </p:spPr>
          <p:txBody>
            <a:bodyPr lIns="31750" tIns="12700" rIns="31750" bIns="12700" rtlCol="0" anchor="t">
              <a:spAutoFit/>
            </a:bodyPr>
            <a:lstStyle/>
            <a:p>
              <a:pPr algn="ctr" latinLnBrk="1">
                <a:lnSpc>
                  <a:spcPct val="113400"/>
                </a:lnSpc>
              </a:pPr>
              <a:r>
                <a:rPr lang="en-US" sz="2800" b="1" dirty="0">
                  <a:solidFill>
                    <a:srgbClr val="505050"/>
                  </a:solidFill>
                  <a:latin typeface="Microsoft YaHei"/>
                  <a:ea typeface="Microsoft YaHei"/>
                </a:rPr>
                <a:t>4</a:t>
              </a:r>
              <a:endParaRPr lang="en-US" sz="1100" dirty="0">
                <a:solidFill>
                  <a:srgbClr val="505050"/>
                </a:solidFill>
              </a:endParaRPr>
            </a:p>
          </p:txBody>
        </p:sp>
        <p:sp>
          <p:nvSpPr>
            <p:cNvPr id="23" name="TextBox 6">
              <a:extLst>
                <a:ext uri="{FF2B5EF4-FFF2-40B4-BE49-F238E27FC236}">
                  <a16:creationId xmlns:a16="http://schemas.microsoft.com/office/drawing/2014/main" id="{E6813ECF-09E6-4A5B-8313-2BA6309D9811}"/>
                </a:ext>
              </a:extLst>
            </p:cNvPr>
            <p:cNvSpPr txBox="1"/>
            <p:nvPr/>
          </p:nvSpPr>
          <p:spPr>
            <a:xfrm>
              <a:off x="2962021" y="4277492"/>
              <a:ext cx="1537716" cy="847861"/>
            </a:xfrm>
            <a:prstGeom prst="rect">
              <a:avLst/>
            </a:prstGeom>
          </p:spPr>
          <p:txBody>
            <a:bodyPr wrap="square" lIns="31750" tIns="12700" rIns="31750" bIns="12700" rtlCol="0" anchor="t">
              <a:spAutoFit/>
            </a:bodyPr>
            <a:lstStyle/>
            <a:p>
              <a:pPr latinLnBrk="1">
                <a:lnSpc>
                  <a:spcPct val="113400"/>
                </a:lnSpc>
              </a:pPr>
              <a:r>
                <a:rPr lang="zh-CN" altLang="en-US" sz="1200" dirty="0">
                  <a:solidFill>
                    <a:srgbClr val="505050"/>
                  </a:solidFill>
                  <a:latin typeface="Microsoft YaHei"/>
                  <a:ea typeface="Microsoft YaHei"/>
                </a:rPr>
                <a:t>熟悉如何使用需要用到的第三方框架，如</a:t>
              </a:r>
              <a:r>
                <a:rPr lang="en-US" altLang="zh-CN" sz="1200" dirty="0">
                  <a:solidFill>
                    <a:srgbClr val="505050"/>
                  </a:solidFill>
                  <a:latin typeface="Microsoft YaHei"/>
                  <a:ea typeface="Microsoft YaHei"/>
                </a:rPr>
                <a:t>-</a:t>
              </a:r>
              <a:r>
                <a:rPr lang="en-US" altLang="zh-CN" sz="1200" dirty="0" err="1">
                  <a:solidFill>
                    <a:srgbClr val="505050"/>
                  </a:solidFill>
                  <a:latin typeface="Microsoft YaHei"/>
                  <a:ea typeface="Microsoft YaHei"/>
                </a:rPr>
                <a:t>pytorch</a:t>
              </a:r>
              <a:r>
                <a:rPr lang="zh-CN" altLang="en-US" sz="1200" dirty="0">
                  <a:solidFill>
                    <a:srgbClr val="505050"/>
                  </a:solidFill>
                  <a:latin typeface="Microsoft YaHei"/>
                  <a:ea typeface="Microsoft YaHei"/>
                </a:rPr>
                <a:t>、</a:t>
              </a:r>
              <a:r>
                <a:rPr lang="en-US" altLang="zh-CN" sz="1200" dirty="0" err="1">
                  <a:solidFill>
                    <a:srgbClr val="505050"/>
                  </a:solidFill>
                  <a:latin typeface="Microsoft YaHei"/>
                  <a:ea typeface="Microsoft YaHei"/>
                </a:rPr>
                <a:t>tensorflow</a:t>
              </a:r>
              <a:r>
                <a:rPr lang="zh-CN" altLang="en-US" sz="1200" dirty="0">
                  <a:solidFill>
                    <a:srgbClr val="505050"/>
                  </a:solidFill>
                  <a:latin typeface="Microsoft YaHei"/>
                  <a:ea typeface="Microsoft YaHei"/>
                </a:rPr>
                <a:t>和</a:t>
              </a:r>
              <a:r>
                <a:rPr lang="en-US" altLang="zh-CN" sz="1200" dirty="0" err="1">
                  <a:solidFill>
                    <a:srgbClr val="505050"/>
                  </a:solidFill>
                  <a:latin typeface="Microsoft YaHei"/>
                  <a:ea typeface="Microsoft YaHei"/>
                </a:rPr>
                <a:t>keras</a:t>
              </a:r>
              <a:r>
                <a:rPr lang="zh-CN" altLang="en-US" sz="1200" dirty="0">
                  <a:solidFill>
                    <a:srgbClr val="505050"/>
                  </a:solidFill>
                  <a:latin typeface="Microsoft YaHei"/>
                  <a:ea typeface="Microsoft YaHei"/>
                </a:rPr>
                <a:t>。</a:t>
              </a:r>
              <a:endParaRPr lang="en-US" sz="1100" dirty="0"/>
            </a:p>
          </p:txBody>
        </p:sp>
        <p:sp>
          <p:nvSpPr>
            <p:cNvPr id="24" name="TextBox 6">
              <a:extLst>
                <a:ext uri="{FF2B5EF4-FFF2-40B4-BE49-F238E27FC236}">
                  <a16:creationId xmlns:a16="http://schemas.microsoft.com/office/drawing/2014/main" id="{466E4DCC-FDCF-475E-948B-8471A6FC9C37}"/>
                </a:ext>
              </a:extLst>
            </p:cNvPr>
            <p:cNvSpPr txBox="1"/>
            <p:nvPr/>
          </p:nvSpPr>
          <p:spPr>
            <a:xfrm>
              <a:off x="4864100" y="4277492"/>
              <a:ext cx="1537716" cy="1056508"/>
            </a:xfrm>
            <a:prstGeom prst="rect">
              <a:avLst/>
            </a:prstGeom>
          </p:spPr>
          <p:txBody>
            <a:bodyPr wrap="square" lIns="31750" tIns="12700" rIns="31750" bIns="12700" rtlCol="0" anchor="t">
              <a:spAutoFit/>
            </a:bodyPr>
            <a:lstStyle/>
            <a:p>
              <a:pPr latinLnBrk="1">
                <a:lnSpc>
                  <a:spcPct val="113400"/>
                </a:lnSpc>
              </a:pPr>
              <a:r>
                <a:rPr lang="zh-CN" altLang="en-US" sz="1200" dirty="0">
                  <a:solidFill>
                    <a:srgbClr val="505050"/>
                  </a:solidFill>
                  <a:latin typeface="Microsoft YaHei"/>
                  <a:ea typeface="Microsoft YaHei"/>
                </a:rPr>
                <a:t>参考已有的、开源的关于</a:t>
              </a:r>
              <a:r>
                <a:rPr lang="en-US" altLang="zh-CN" sz="1200" dirty="0">
                  <a:solidFill>
                    <a:srgbClr val="505050"/>
                  </a:solidFill>
                  <a:latin typeface="Microsoft YaHei"/>
                  <a:ea typeface="Microsoft YaHei"/>
                </a:rPr>
                <a:t>GAN</a:t>
              </a:r>
              <a:r>
                <a:rPr lang="zh-CN" altLang="en-US" sz="1200" dirty="0">
                  <a:solidFill>
                    <a:srgbClr val="505050"/>
                  </a:solidFill>
                  <a:latin typeface="Microsoft YaHei"/>
                  <a:ea typeface="Microsoft YaHei"/>
                </a:rPr>
                <a:t>的项目代码，并在本地运行，分析图片生成的效果，总结其优缺点。</a:t>
              </a:r>
              <a:endParaRPr lang="en-US" sz="1100" dirty="0"/>
            </a:p>
          </p:txBody>
        </p:sp>
        <p:sp>
          <p:nvSpPr>
            <p:cNvPr id="25" name="TextBox 6">
              <a:extLst>
                <a:ext uri="{FF2B5EF4-FFF2-40B4-BE49-F238E27FC236}">
                  <a16:creationId xmlns:a16="http://schemas.microsoft.com/office/drawing/2014/main" id="{6356E1D6-F2F6-4A33-A086-11880EBC7CCB}"/>
                </a:ext>
              </a:extLst>
            </p:cNvPr>
            <p:cNvSpPr txBox="1"/>
            <p:nvPr/>
          </p:nvSpPr>
          <p:spPr>
            <a:xfrm>
              <a:off x="6766179" y="4277492"/>
              <a:ext cx="1537716" cy="847861"/>
            </a:xfrm>
            <a:prstGeom prst="rect">
              <a:avLst/>
            </a:prstGeom>
          </p:spPr>
          <p:txBody>
            <a:bodyPr wrap="square" lIns="31750" tIns="12700" rIns="31750" bIns="12700" rtlCol="0" anchor="t">
              <a:spAutoFit/>
            </a:bodyPr>
            <a:lstStyle/>
            <a:p>
              <a:pPr latinLnBrk="1">
                <a:lnSpc>
                  <a:spcPct val="113400"/>
                </a:lnSpc>
              </a:pPr>
              <a:r>
                <a:rPr lang="en-US" altLang="zh-CN" sz="1200" dirty="0">
                  <a:solidFill>
                    <a:srgbClr val="505050"/>
                  </a:solidFill>
                  <a:latin typeface="Microsoft YaHei"/>
                  <a:ea typeface="Microsoft YaHei"/>
                </a:rPr>
                <a:t>.</a:t>
              </a:r>
              <a:r>
                <a:rPr lang="zh-CN" altLang="en-US" sz="1200" dirty="0">
                  <a:solidFill>
                    <a:srgbClr val="505050"/>
                  </a:solidFill>
                  <a:latin typeface="Microsoft YaHei"/>
                  <a:ea typeface="Microsoft YaHei"/>
                </a:rPr>
                <a:t>结合其他</a:t>
              </a:r>
              <a:r>
                <a:rPr lang="en-US" altLang="zh-CN" sz="1200" dirty="0">
                  <a:solidFill>
                    <a:srgbClr val="505050"/>
                  </a:solidFill>
                  <a:latin typeface="Microsoft YaHei"/>
                  <a:ea typeface="Microsoft YaHei"/>
                </a:rPr>
                <a:t>GANs</a:t>
              </a:r>
              <a:r>
                <a:rPr lang="zh-CN" altLang="en-US" sz="1200" dirty="0">
                  <a:solidFill>
                    <a:srgbClr val="505050"/>
                  </a:solidFill>
                  <a:latin typeface="Microsoft YaHei"/>
                  <a:ea typeface="Microsoft YaHei"/>
                </a:rPr>
                <a:t>中的提升生成图像质量的思想，从而提升生成动漫形象的质量</a:t>
              </a:r>
              <a:endParaRPr lang="en-US" sz="1100" dirty="0"/>
            </a:p>
          </p:txBody>
        </p:sp>
        <p:sp>
          <p:nvSpPr>
            <p:cNvPr id="26" name="TextBox 6">
              <a:extLst>
                <a:ext uri="{FF2B5EF4-FFF2-40B4-BE49-F238E27FC236}">
                  <a16:creationId xmlns:a16="http://schemas.microsoft.com/office/drawing/2014/main" id="{C81DCC34-B714-4725-A142-663E99F20462}"/>
                </a:ext>
              </a:extLst>
            </p:cNvPr>
            <p:cNvSpPr txBox="1"/>
            <p:nvPr/>
          </p:nvSpPr>
          <p:spPr>
            <a:xfrm>
              <a:off x="8668257" y="4277492"/>
              <a:ext cx="1537716" cy="847861"/>
            </a:xfrm>
            <a:prstGeom prst="rect">
              <a:avLst/>
            </a:prstGeom>
          </p:spPr>
          <p:txBody>
            <a:bodyPr wrap="square" lIns="31750" tIns="12700" rIns="31750" bIns="12700" rtlCol="0" anchor="t">
              <a:spAutoFit/>
            </a:bodyPr>
            <a:lstStyle/>
            <a:p>
              <a:pPr latinLnBrk="1">
                <a:lnSpc>
                  <a:spcPct val="113400"/>
                </a:lnSpc>
              </a:pPr>
              <a:r>
                <a:rPr lang="zh-CN" altLang="en-US" sz="1200" dirty="0">
                  <a:solidFill>
                    <a:srgbClr val="505050"/>
                  </a:solidFill>
                  <a:latin typeface="Microsoft YaHei"/>
                  <a:ea typeface="Microsoft YaHei"/>
                </a:rPr>
                <a:t>扩展原有</a:t>
              </a:r>
              <a:r>
                <a:rPr lang="en-US" altLang="zh-CN" sz="1200" dirty="0">
                  <a:solidFill>
                    <a:srgbClr val="505050"/>
                  </a:solidFill>
                  <a:latin typeface="Microsoft YaHei"/>
                  <a:ea typeface="Microsoft YaHei"/>
                </a:rPr>
                <a:t>GAN</a:t>
              </a:r>
              <a:r>
                <a:rPr lang="zh-CN" altLang="en-US" sz="1200" dirty="0">
                  <a:solidFill>
                    <a:srgbClr val="505050"/>
                  </a:solidFill>
                  <a:latin typeface="Microsoft YaHei"/>
                  <a:ea typeface="Microsoft YaHei"/>
                </a:rPr>
                <a:t>算法功能，使得生成的图片不仅仅局限于头像，也包括肢体和服饰。</a:t>
              </a:r>
              <a:endParaRPr lang="en-US" sz="1100" dirty="0"/>
            </a:p>
          </p:txBody>
        </p:sp>
        <p:sp>
          <p:nvSpPr>
            <p:cNvPr id="28" name="Freeform 17">
              <a:extLst>
                <a:ext uri="{FF2B5EF4-FFF2-40B4-BE49-F238E27FC236}">
                  <a16:creationId xmlns:a16="http://schemas.microsoft.com/office/drawing/2014/main" id="{0742A2CA-C295-4875-AB85-AF3726B0F2B0}"/>
                </a:ext>
              </a:extLst>
            </p:cNvPr>
            <p:cNvSpPr/>
            <p:nvPr/>
          </p:nvSpPr>
          <p:spPr>
            <a:xfrm>
              <a:off x="4556380" y="3632960"/>
              <a:ext cx="0" cy="2491235"/>
            </a:xfrm>
            <a:custGeom>
              <a:avLst/>
              <a:gdLst/>
              <a:ahLst/>
              <a:cxnLst/>
              <a:rect l="l" t="t" r="r" b="b"/>
              <a:pathLst>
                <a:path h="2491235">
                  <a:moveTo>
                    <a:pt x="0" y="0"/>
                  </a:moveTo>
                  <a:lnTo>
                    <a:pt x="0" y="2491236"/>
                  </a:lnTo>
                </a:path>
              </a:pathLst>
            </a:custGeom>
            <a:ln w="28575">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sp>
        <p:sp>
          <p:nvSpPr>
            <p:cNvPr id="29" name="Freeform 17">
              <a:extLst>
                <a:ext uri="{FF2B5EF4-FFF2-40B4-BE49-F238E27FC236}">
                  <a16:creationId xmlns:a16="http://schemas.microsoft.com/office/drawing/2014/main" id="{C16E6FE9-A1B5-4AEC-AE3C-2156C1D066E9}"/>
                </a:ext>
              </a:extLst>
            </p:cNvPr>
            <p:cNvSpPr/>
            <p:nvPr/>
          </p:nvSpPr>
          <p:spPr>
            <a:xfrm>
              <a:off x="6458459" y="3632960"/>
              <a:ext cx="0" cy="2491235"/>
            </a:xfrm>
            <a:custGeom>
              <a:avLst/>
              <a:gdLst/>
              <a:ahLst/>
              <a:cxnLst/>
              <a:rect l="l" t="t" r="r" b="b"/>
              <a:pathLst>
                <a:path h="2491235">
                  <a:moveTo>
                    <a:pt x="0" y="0"/>
                  </a:moveTo>
                  <a:lnTo>
                    <a:pt x="0" y="2491236"/>
                  </a:lnTo>
                </a:path>
              </a:pathLst>
            </a:custGeom>
            <a:ln w="28575">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sp>
        <p:sp>
          <p:nvSpPr>
            <p:cNvPr id="30" name="Freeform 17">
              <a:extLst>
                <a:ext uri="{FF2B5EF4-FFF2-40B4-BE49-F238E27FC236}">
                  <a16:creationId xmlns:a16="http://schemas.microsoft.com/office/drawing/2014/main" id="{F8FEE147-07E8-4A90-8FED-8E36866CD3D2}"/>
                </a:ext>
              </a:extLst>
            </p:cNvPr>
            <p:cNvSpPr/>
            <p:nvPr/>
          </p:nvSpPr>
          <p:spPr>
            <a:xfrm>
              <a:off x="8360538" y="3632960"/>
              <a:ext cx="0" cy="2491235"/>
            </a:xfrm>
            <a:custGeom>
              <a:avLst/>
              <a:gdLst/>
              <a:ahLst/>
              <a:cxnLst/>
              <a:rect l="l" t="t" r="r" b="b"/>
              <a:pathLst>
                <a:path h="2491235">
                  <a:moveTo>
                    <a:pt x="0" y="0"/>
                  </a:moveTo>
                  <a:lnTo>
                    <a:pt x="0" y="2491236"/>
                  </a:lnTo>
                </a:path>
              </a:pathLst>
            </a:custGeom>
            <a:ln w="28575">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 name="TextBox 1"/>
          <p:cNvSpPr txBox="1"/>
          <p:nvPr/>
        </p:nvSpPr>
        <p:spPr>
          <a:xfrm>
            <a:off x="609600" y="571500"/>
            <a:ext cx="2305098" cy="352789"/>
          </a:xfrm>
          <a:prstGeom prst="rect">
            <a:avLst/>
          </a:prstGeom>
        </p:spPr>
        <p:txBody>
          <a:bodyPr wrap="square" lIns="31750" tIns="12700" rIns="31750" bIns="12700" rtlCol="0" anchor="t">
            <a:spAutoFit/>
          </a:bodyPr>
          <a:lstStyle/>
          <a:p>
            <a:pPr algn="ctr" latinLnBrk="1">
              <a:lnSpc>
                <a:spcPct val="113400"/>
              </a:lnSpc>
            </a:pPr>
            <a:r>
              <a:rPr lang="zh-CN" altLang="en-US" sz="2000" b="1" spc="100" dirty="0">
                <a:solidFill>
                  <a:srgbClr val="2A3036"/>
                </a:solidFill>
                <a:latin typeface="Microsoft YaHei"/>
                <a:ea typeface="Microsoft YaHei"/>
              </a:rPr>
              <a:t>拟解决的主要问题</a:t>
            </a:r>
            <a:endParaRPr lang="en-US" sz="1050" dirty="0"/>
          </a:p>
        </p:txBody>
      </p:sp>
      <p:sp>
        <p:nvSpPr>
          <p:cNvPr id="274" name="Freeform 2"/>
          <p:cNvSpPr/>
          <p:nvPr/>
        </p:nvSpPr>
        <p:spPr>
          <a:xfrm>
            <a:off x="927100" y="11684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grpSp>
        <p:nvGrpSpPr>
          <p:cNvPr id="4" name="组合 3">
            <a:extLst>
              <a:ext uri="{FF2B5EF4-FFF2-40B4-BE49-F238E27FC236}">
                <a16:creationId xmlns:a16="http://schemas.microsoft.com/office/drawing/2014/main" id="{9FC78A12-2D7F-4E80-AA44-BEBC6F5D2CA7}"/>
              </a:ext>
            </a:extLst>
          </p:cNvPr>
          <p:cNvGrpSpPr/>
          <p:nvPr/>
        </p:nvGrpSpPr>
        <p:grpSpPr>
          <a:xfrm>
            <a:off x="5930900" y="2534859"/>
            <a:ext cx="3951348" cy="639214"/>
            <a:chOff x="5828922" y="3213100"/>
            <a:chExt cx="3951348" cy="639214"/>
          </a:xfrm>
        </p:grpSpPr>
        <p:sp>
          <p:nvSpPr>
            <p:cNvPr id="277" name="Freeform 5"/>
            <p:cNvSpPr/>
            <p:nvPr/>
          </p:nvSpPr>
          <p:spPr>
            <a:xfrm>
              <a:off x="5828922" y="3226841"/>
              <a:ext cx="472880" cy="495441"/>
            </a:xfrm>
            <a:custGeom>
              <a:avLst/>
              <a:gdLst/>
              <a:ahLst/>
              <a:cxnLst/>
              <a:rect l="l" t="t" r="r" b="b"/>
              <a:pathLst>
                <a:path w="472880" h="495441">
                  <a:moveTo>
                    <a:pt x="378" y="247721"/>
                  </a:moveTo>
                  <a:cubicBezTo>
                    <a:pt x="0" y="163132"/>
                    <a:pt x="44910" y="84807"/>
                    <a:pt x="118103" y="42404"/>
                  </a:cubicBezTo>
                  <a:cubicBezTo>
                    <a:pt x="191296" y="0"/>
                    <a:pt x="281583" y="0"/>
                    <a:pt x="354776" y="42404"/>
                  </a:cubicBezTo>
                  <a:cubicBezTo>
                    <a:pt x="427969" y="84807"/>
                    <a:pt x="472879" y="163132"/>
                    <a:pt x="472501" y="247721"/>
                  </a:cubicBezTo>
                  <a:cubicBezTo>
                    <a:pt x="472879" y="332309"/>
                    <a:pt x="427969" y="410634"/>
                    <a:pt x="354776" y="453037"/>
                  </a:cubicBezTo>
                  <a:cubicBezTo>
                    <a:pt x="281583" y="495441"/>
                    <a:pt x="191296" y="495441"/>
                    <a:pt x="118103" y="453037"/>
                  </a:cubicBezTo>
                  <a:cubicBezTo>
                    <a:pt x="44910" y="410634"/>
                    <a:pt x="0" y="332309"/>
                    <a:pt x="378" y="247721"/>
                  </a:cubicBezTo>
                  <a:close/>
                </a:path>
              </a:pathLst>
            </a:custGeom>
            <a:solidFill>
              <a:srgbClr val="A2D6E0"/>
            </a:solidFill>
          </p:spPr>
          <p:txBody>
            <a:bodyPr lIns="127000" rIns="127000" rtlCol="0" anchor="ctr"/>
            <a:lstStyle/>
            <a:p>
              <a:pPr algn="l"/>
              <a:endParaRPr lang="en-US" sz="1100">
                <a:solidFill>
                  <a:srgbClr val="505050"/>
                </a:solidFill>
              </a:endParaRPr>
            </a:p>
          </p:txBody>
        </p:sp>
        <p:sp>
          <p:nvSpPr>
            <p:cNvPr id="278" name="TextBox 6"/>
            <p:cNvSpPr txBox="1"/>
            <p:nvPr/>
          </p:nvSpPr>
          <p:spPr>
            <a:xfrm>
              <a:off x="6350000" y="3213100"/>
              <a:ext cx="3430270" cy="639214"/>
            </a:xfrm>
            <a:prstGeom prst="rect">
              <a:avLst/>
            </a:prstGeom>
          </p:spPr>
          <p:txBody>
            <a:bodyPr lIns="31750" tIns="12700" rIns="31750" bIns="12700" rtlCol="0" anchor="t">
              <a:spAutoFit/>
            </a:bodyPr>
            <a:lstStyle/>
            <a:p>
              <a:pPr latinLnBrk="1">
                <a:lnSpc>
                  <a:spcPct val="113400"/>
                </a:lnSpc>
              </a:pPr>
              <a:r>
                <a:rPr lang="zh-CN" altLang="en-US" sz="1200" dirty="0">
                  <a:solidFill>
                    <a:srgbClr val="505050"/>
                  </a:solidFill>
                  <a:latin typeface="Microsoft YaHei"/>
                  <a:ea typeface="Microsoft YaHei"/>
                </a:rPr>
                <a:t>在本地复现生成动漫人物头像。需要对神经网络、深度学习以及</a:t>
              </a:r>
              <a:r>
                <a:rPr lang="en-US" altLang="zh-CN" sz="1200" dirty="0" err="1">
                  <a:solidFill>
                    <a:srgbClr val="505050"/>
                  </a:solidFill>
                  <a:latin typeface="Microsoft YaHei"/>
                  <a:ea typeface="Microsoft YaHei"/>
                </a:rPr>
                <a:t>tensorflow</a:t>
              </a:r>
              <a:r>
                <a:rPr lang="zh-CN" altLang="en-US" sz="1200" dirty="0">
                  <a:solidFill>
                    <a:srgbClr val="505050"/>
                  </a:solidFill>
                  <a:latin typeface="Microsoft YaHei"/>
                  <a:ea typeface="Microsoft YaHei"/>
                </a:rPr>
                <a:t>、</a:t>
              </a:r>
              <a:r>
                <a:rPr lang="en-US" altLang="zh-CN" sz="1200" dirty="0" err="1">
                  <a:solidFill>
                    <a:srgbClr val="505050"/>
                  </a:solidFill>
                  <a:latin typeface="Microsoft YaHei"/>
                  <a:ea typeface="Microsoft YaHei"/>
                </a:rPr>
                <a:t>pytorch</a:t>
              </a:r>
              <a:r>
                <a:rPr lang="zh-CN" altLang="en-US" sz="1200" dirty="0">
                  <a:solidFill>
                    <a:srgbClr val="505050"/>
                  </a:solidFill>
                  <a:latin typeface="Microsoft YaHei"/>
                  <a:ea typeface="Microsoft YaHei"/>
                </a:rPr>
                <a:t>或者</a:t>
              </a:r>
              <a:r>
                <a:rPr lang="en-US" altLang="zh-CN" sz="1200" dirty="0" err="1">
                  <a:solidFill>
                    <a:srgbClr val="505050"/>
                  </a:solidFill>
                  <a:latin typeface="Microsoft YaHei"/>
                  <a:ea typeface="Microsoft YaHei"/>
                </a:rPr>
                <a:t>keras</a:t>
              </a:r>
              <a:r>
                <a:rPr lang="zh-CN" altLang="en-US" sz="1200" dirty="0">
                  <a:solidFill>
                    <a:srgbClr val="505050"/>
                  </a:solidFill>
                  <a:latin typeface="Microsoft YaHei"/>
                  <a:ea typeface="Microsoft YaHei"/>
                </a:rPr>
                <a:t>有深入的学习和了解。</a:t>
              </a:r>
              <a:endParaRPr lang="en-US" sz="1100" dirty="0"/>
            </a:p>
          </p:txBody>
        </p:sp>
        <p:sp>
          <p:nvSpPr>
            <p:cNvPr id="283" name="TextBox 11"/>
            <p:cNvSpPr txBox="1"/>
            <p:nvPr/>
          </p:nvSpPr>
          <p:spPr>
            <a:xfrm>
              <a:off x="5854700" y="3276600"/>
              <a:ext cx="429958" cy="352789"/>
            </a:xfrm>
            <a:prstGeom prst="rect">
              <a:avLst/>
            </a:prstGeom>
          </p:spPr>
          <p:txBody>
            <a:bodyPr lIns="31750" tIns="12700" rIns="31750" bIns="12700" rtlCol="0" anchor="t">
              <a:spAutoFit/>
            </a:bodyPr>
            <a:lstStyle/>
            <a:p>
              <a:pPr algn="ctr" latinLnBrk="1">
                <a:lnSpc>
                  <a:spcPct val="113400"/>
                </a:lnSpc>
              </a:pPr>
              <a:r>
                <a:rPr lang="en-US" sz="2000" b="0">
                  <a:solidFill>
                    <a:srgbClr val="505050"/>
                  </a:solidFill>
                  <a:latin typeface="Microsoft YaHei"/>
                  <a:ea typeface="Microsoft YaHei"/>
                </a:rPr>
                <a:t>1</a:t>
              </a:r>
              <a:endParaRPr lang="en-US" sz="1100">
                <a:solidFill>
                  <a:srgbClr val="505050"/>
                </a:solidFill>
              </a:endParaRPr>
            </a:p>
          </p:txBody>
        </p:sp>
      </p:grpSp>
      <p:grpSp>
        <p:nvGrpSpPr>
          <p:cNvPr id="8" name="组合 7">
            <a:extLst>
              <a:ext uri="{FF2B5EF4-FFF2-40B4-BE49-F238E27FC236}">
                <a16:creationId xmlns:a16="http://schemas.microsoft.com/office/drawing/2014/main" id="{EBB1714F-A6FF-4BD8-A3D4-FDF5CA14B8EA}"/>
              </a:ext>
            </a:extLst>
          </p:cNvPr>
          <p:cNvGrpSpPr/>
          <p:nvPr/>
        </p:nvGrpSpPr>
        <p:grpSpPr>
          <a:xfrm>
            <a:off x="5930900" y="3455436"/>
            <a:ext cx="4014657" cy="1053365"/>
            <a:chOff x="5828922" y="4178300"/>
            <a:chExt cx="4014657" cy="1053365"/>
          </a:xfrm>
        </p:grpSpPr>
        <p:grpSp>
          <p:nvGrpSpPr>
            <p:cNvPr id="5" name="组合 4">
              <a:extLst>
                <a:ext uri="{FF2B5EF4-FFF2-40B4-BE49-F238E27FC236}">
                  <a16:creationId xmlns:a16="http://schemas.microsoft.com/office/drawing/2014/main" id="{C418DC4A-02CA-4D50-8CC4-A87AA49526B3}"/>
                </a:ext>
              </a:extLst>
            </p:cNvPr>
            <p:cNvGrpSpPr/>
            <p:nvPr/>
          </p:nvGrpSpPr>
          <p:grpSpPr>
            <a:xfrm>
              <a:off x="5828922" y="4178300"/>
              <a:ext cx="4014657" cy="1053365"/>
              <a:chOff x="5828922" y="4178300"/>
              <a:chExt cx="4014657" cy="1053365"/>
            </a:xfrm>
          </p:grpSpPr>
          <p:sp>
            <p:nvSpPr>
              <p:cNvPr id="279" name="Freeform 7"/>
              <p:cNvSpPr/>
              <p:nvPr/>
            </p:nvSpPr>
            <p:spPr>
              <a:xfrm>
                <a:off x="5828922" y="4179341"/>
                <a:ext cx="472880" cy="495441"/>
              </a:xfrm>
              <a:custGeom>
                <a:avLst/>
                <a:gdLst/>
                <a:ahLst/>
                <a:cxnLst/>
                <a:rect l="l" t="t" r="r" b="b"/>
                <a:pathLst>
                  <a:path w="472880" h="495441">
                    <a:moveTo>
                      <a:pt x="378" y="247721"/>
                    </a:moveTo>
                    <a:cubicBezTo>
                      <a:pt x="0" y="163132"/>
                      <a:pt x="44910" y="84807"/>
                      <a:pt x="118103" y="42404"/>
                    </a:cubicBezTo>
                    <a:cubicBezTo>
                      <a:pt x="191296" y="0"/>
                      <a:pt x="281583" y="0"/>
                      <a:pt x="354776" y="42404"/>
                    </a:cubicBezTo>
                    <a:cubicBezTo>
                      <a:pt x="427969" y="84807"/>
                      <a:pt x="472879" y="163132"/>
                      <a:pt x="472501" y="247721"/>
                    </a:cubicBezTo>
                    <a:cubicBezTo>
                      <a:pt x="472879" y="332309"/>
                      <a:pt x="427969" y="410634"/>
                      <a:pt x="354776" y="453037"/>
                    </a:cubicBezTo>
                    <a:cubicBezTo>
                      <a:pt x="281583" y="495441"/>
                      <a:pt x="191296" y="495441"/>
                      <a:pt x="118103" y="453037"/>
                    </a:cubicBezTo>
                    <a:cubicBezTo>
                      <a:pt x="44910" y="410634"/>
                      <a:pt x="0" y="332309"/>
                      <a:pt x="378" y="247721"/>
                    </a:cubicBezTo>
                    <a:close/>
                  </a:path>
                </a:pathLst>
              </a:custGeom>
              <a:solidFill>
                <a:srgbClr val="A2D6E0"/>
              </a:solidFill>
            </p:spPr>
            <p:txBody>
              <a:bodyPr lIns="127000" rIns="127000" rtlCol="0" anchor="ctr"/>
              <a:lstStyle/>
              <a:p>
                <a:pPr algn="l"/>
                <a:endParaRPr lang="en-US" sz="1100">
                  <a:solidFill>
                    <a:srgbClr val="505050"/>
                  </a:solidFill>
                </a:endParaRPr>
              </a:p>
            </p:txBody>
          </p:sp>
          <p:sp>
            <p:nvSpPr>
              <p:cNvPr id="280" name="TextBox 8"/>
              <p:cNvSpPr txBox="1"/>
              <p:nvPr/>
            </p:nvSpPr>
            <p:spPr>
              <a:xfrm>
                <a:off x="6324600" y="4178300"/>
                <a:ext cx="3518979" cy="1053365"/>
              </a:xfrm>
              <a:prstGeom prst="rect">
                <a:avLst/>
              </a:prstGeom>
            </p:spPr>
            <p:txBody>
              <a:bodyPr lIns="31750" tIns="12700" rIns="31750" bIns="12700" rtlCol="0" anchor="t">
                <a:spAutoFit/>
              </a:bodyPr>
              <a:lstStyle>
                <a:defPPr>
                  <a:defRPr lang="en-US"/>
                </a:defPPr>
                <a:lvl1pPr latinLnBrk="1">
                  <a:lnSpc>
                    <a:spcPct val="113400"/>
                  </a:lnSpc>
                  <a:defRPr sz="1200">
                    <a:solidFill>
                      <a:srgbClr val="505050"/>
                    </a:solidFill>
                    <a:latin typeface="Microsoft YaHei"/>
                    <a:ea typeface="Microsoft YaHei"/>
                  </a:defRPr>
                </a:lvl1pPr>
              </a:lstStyle>
              <a:p>
                <a:r>
                  <a:rPr lang="zh-CN" altLang="zh-CN" dirty="0"/>
                  <a:t>在各种</a:t>
                </a:r>
                <a:r>
                  <a:rPr lang="en-US" altLang="zh-CN" dirty="0"/>
                  <a:t>GANs</a:t>
                </a:r>
                <a:r>
                  <a:rPr lang="zh-CN" altLang="zh-CN" dirty="0"/>
                  <a:t>中寻找适合的算法与现有算法相结合从而提升生成图片的质量。可以尝试加入其他</a:t>
                </a:r>
                <a:r>
                  <a:rPr lang="en-US" altLang="zh-CN" dirty="0"/>
                  <a:t>GANs</a:t>
                </a:r>
                <a:r>
                  <a:rPr lang="zh-CN" altLang="zh-CN" dirty="0"/>
                  <a:t>的思想来提升图片的质量，例如</a:t>
                </a:r>
                <a:r>
                  <a:rPr lang="en-US" altLang="zh-CN" dirty="0"/>
                  <a:t>PG-GAN</a:t>
                </a:r>
                <a:r>
                  <a:rPr lang="zh-CN" altLang="zh-CN" dirty="0"/>
                  <a:t>，其通过从低到高分辨率的逐步训练过程而得到充满细节的人脸图像，对于生成动漫头像而言也许同样有效。</a:t>
                </a:r>
                <a:endParaRPr lang="en-US" dirty="0"/>
              </a:p>
            </p:txBody>
          </p:sp>
        </p:grpSp>
        <p:sp>
          <p:nvSpPr>
            <p:cNvPr id="284" name="TextBox 12"/>
            <p:cNvSpPr txBox="1"/>
            <p:nvPr/>
          </p:nvSpPr>
          <p:spPr>
            <a:xfrm>
              <a:off x="5842000" y="4203700"/>
              <a:ext cx="429958" cy="352789"/>
            </a:xfrm>
            <a:prstGeom prst="rect">
              <a:avLst/>
            </a:prstGeom>
          </p:spPr>
          <p:txBody>
            <a:bodyPr lIns="31750" tIns="12700" rIns="31750" bIns="12700" rtlCol="0" anchor="t">
              <a:spAutoFit/>
            </a:bodyPr>
            <a:lstStyle/>
            <a:p>
              <a:pPr algn="ctr" latinLnBrk="1">
                <a:lnSpc>
                  <a:spcPct val="113400"/>
                </a:lnSpc>
              </a:pPr>
              <a:r>
                <a:rPr lang="en-US" sz="2000" b="0" dirty="0">
                  <a:solidFill>
                    <a:srgbClr val="505050"/>
                  </a:solidFill>
                  <a:latin typeface="Microsoft YaHei"/>
                  <a:ea typeface="Microsoft YaHei"/>
                </a:rPr>
                <a:t>2</a:t>
              </a:r>
              <a:endParaRPr lang="en-US" sz="1100" dirty="0">
                <a:solidFill>
                  <a:srgbClr val="505050"/>
                </a:solidFill>
              </a:endParaRPr>
            </a:p>
          </p:txBody>
        </p:sp>
      </p:grpSp>
      <p:grpSp>
        <p:nvGrpSpPr>
          <p:cNvPr id="9" name="组合 8">
            <a:extLst>
              <a:ext uri="{FF2B5EF4-FFF2-40B4-BE49-F238E27FC236}">
                <a16:creationId xmlns:a16="http://schemas.microsoft.com/office/drawing/2014/main" id="{EDBFF2E2-D876-4444-BBFE-1067B9AB13A1}"/>
              </a:ext>
            </a:extLst>
          </p:cNvPr>
          <p:cNvGrpSpPr/>
          <p:nvPr/>
        </p:nvGrpSpPr>
        <p:grpSpPr>
          <a:xfrm>
            <a:off x="5943600" y="4585608"/>
            <a:ext cx="3980631" cy="503402"/>
            <a:chOff x="5943600" y="4585608"/>
            <a:chExt cx="3980631" cy="503402"/>
          </a:xfrm>
        </p:grpSpPr>
        <p:sp>
          <p:nvSpPr>
            <p:cNvPr id="281" name="Freeform 9"/>
            <p:cNvSpPr/>
            <p:nvPr/>
          </p:nvSpPr>
          <p:spPr>
            <a:xfrm>
              <a:off x="5943600" y="4585608"/>
              <a:ext cx="472880" cy="495441"/>
            </a:xfrm>
            <a:custGeom>
              <a:avLst/>
              <a:gdLst/>
              <a:ahLst/>
              <a:cxnLst/>
              <a:rect l="l" t="t" r="r" b="b"/>
              <a:pathLst>
                <a:path w="472880" h="495441">
                  <a:moveTo>
                    <a:pt x="378" y="247721"/>
                  </a:moveTo>
                  <a:cubicBezTo>
                    <a:pt x="0" y="163132"/>
                    <a:pt x="44910" y="84807"/>
                    <a:pt x="118103" y="42404"/>
                  </a:cubicBezTo>
                  <a:cubicBezTo>
                    <a:pt x="191296" y="0"/>
                    <a:pt x="281583" y="0"/>
                    <a:pt x="354776" y="42404"/>
                  </a:cubicBezTo>
                  <a:cubicBezTo>
                    <a:pt x="427969" y="84807"/>
                    <a:pt x="472879" y="163132"/>
                    <a:pt x="472501" y="247721"/>
                  </a:cubicBezTo>
                  <a:cubicBezTo>
                    <a:pt x="472879" y="332309"/>
                    <a:pt x="427969" y="410634"/>
                    <a:pt x="354776" y="453037"/>
                  </a:cubicBezTo>
                  <a:cubicBezTo>
                    <a:pt x="281583" y="495441"/>
                    <a:pt x="191296" y="495441"/>
                    <a:pt x="118103" y="453037"/>
                  </a:cubicBezTo>
                  <a:cubicBezTo>
                    <a:pt x="44910" y="410634"/>
                    <a:pt x="0" y="332309"/>
                    <a:pt x="378" y="247721"/>
                  </a:cubicBezTo>
                  <a:close/>
                </a:path>
              </a:pathLst>
            </a:custGeom>
            <a:solidFill>
              <a:srgbClr val="A2D6E0"/>
            </a:solidFill>
          </p:spPr>
          <p:txBody>
            <a:bodyPr lIns="127000" rIns="127000" rtlCol="0" anchor="ctr"/>
            <a:lstStyle/>
            <a:p>
              <a:pPr algn="l"/>
              <a:endParaRPr lang="en-US" sz="1100">
                <a:solidFill>
                  <a:srgbClr val="505050"/>
                </a:solidFill>
              </a:endParaRPr>
            </a:p>
          </p:txBody>
        </p:sp>
        <p:sp>
          <p:nvSpPr>
            <p:cNvPr id="282" name="TextBox 10"/>
            <p:cNvSpPr txBox="1"/>
            <p:nvPr/>
          </p:nvSpPr>
          <p:spPr>
            <a:xfrm>
              <a:off x="6459671" y="4661585"/>
              <a:ext cx="3464560" cy="427425"/>
            </a:xfrm>
            <a:prstGeom prst="rect">
              <a:avLst/>
            </a:prstGeom>
          </p:spPr>
          <p:txBody>
            <a:bodyPr lIns="31750" tIns="12700" rIns="31750" bIns="12700" rtlCol="0" anchor="t">
              <a:spAutoFit/>
            </a:bodyPr>
            <a:lstStyle>
              <a:defPPr>
                <a:defRPr lang="en-US"/>
              </a:defPPr>
              <a:lvl1pPr latinLnBrk="1">
                <a:lnSpc>
                  <a:spcPct val="113400"/>
                </a:lnSpc>
                <a:defRPr sz="1200">
                  <a:solidFill>
                    <a:srgbClr val="505050"/>
                  </a:solidFill>
                  <a:latin typeface="Microsoft YaHei"/>
                  <a:ea typeface="Microsoft YaHei"/>
                </a:defRPr>
              </a:lvl1pPr>
            </a:lstStyle>
            <a:p>
              <a:r>
                <a:rPr lang="zh-CN" altLang="zh-CN" dirty="0"/>
                <a:t>扩展原有功能，使实现角色肢体与服饰的生成，例如生成人设图。</a:t>
              </a:r>
            </a:p>
          </p:txBody>
        </p:sp>
        <p:sp>
          <p:nvSpPr>
            <p:cNvPr id="285" name="TextBox 13"/>
            <p:cNvSpPr txBox="1"/>
            <p:nvPr/>
          </p:nvSpPr>
          <p:spPr>
            <a:xfrm>
              <a:off x="5956678" y="4656933"/>
              <a:ext cx="429958" cy="352789"/>
            </a:xfrm>
            <a:prstGeom prst="rect">
              <a:avLst/>
            </a:prstGeom>
          </p:spPr>
          <p:txBody>
            <a:bodyPr lIns="31750" tIns="12700" rIns="31750" bIns="12700" rtlCol="0" anchor="t">
              <a:spAutoFit/>
            </a:bodyPr>
            <a:lstStyle/>
            <a:p>
              <a:pPr algn="ctr" latinLnBrk="1">
                <a:lnSpc>
                  <a:spcPct val="113400"/>
                </a:lnSpc>
              </a:pPr>
              <a:r>
                <a:rPr lang="en-US" sz="2000" b="0" dirty="0">
                  <a:solidFill>
                    <a:srgbClr val="505050"/>
                  </a:solidFill>
                  <a:latin typeface="Microsoft YaHei"/>
                  <a:ea typeface="Microsoft YaHei"/>
                </a:rPr>
                <a:t>3</a:t>
              </a:r>
              <a:endParaRPr lang="en-US" sz="1100" dirty="0">
                <a:solidFill>
                  <a:srgbClr val="505050"/>
                </a:solidFill>
              </a:endParaRPr>
            </a:p>
          </p:txBody>
        </p:sp>
      </p:grpSp>
      <p:sp>
        <p:nvSpPr>
          <p:cNvPr id="286" name="Freeform 14"/>
          <p:cNvSpPr/>
          <p:nvPr/>
        </p:nvSpPr>
        <p:spPr>
          <a:xfrm>
            <a:off x="5000752" y="3404235"/>
            <a:ext cx="0" cy="1596655"/>
          </a:xfrm>
          <a:custGeom>
            <a:avLst/>
            <a:gdLst/>
            <a:ahLst/>
            <a:cxnLst/>
            <a:rect l="l" t="t" r="r" b="b"/>
            <a:pathLst>
              <a:path h="1596655">
                <a:moveTo>
                  <a:pt x="0" y="0"/>
                </a:moveTo>
                <a:lnTo>
                  <a:pt x="0" y="1596655"/>
                </a:lnTo>
              </a:path>
            </a:pathLst>
          </a:custGeom>
          <a:solidFill>
            <a:srgbClr val="BDBDBD"/>
          </a:solidFill>
          <a:ln w="12700">
            <a:solidFill>
              <a:srgbClr val="BDBDBD"/>
            </a:solidFill>
            <a:prstDash val="solid"/>
            <a:headEnd type="none" w="med" len="med"/>
            <a:tailEnd type="none" w="med" len="med"/>
          </a:ln>
        </p:spPr>
      </p:sp>
      <p:pic>
        <p:nvPicPr>
          <p:cNvPr id="3" name="图片 2">
            <a:extLst>
              <a:ext uri="{FF2B5EF4-FFF2-40B4-BE49-F238E27FC236}">
                <a16:creationId xmlns:a16="http://schemas.microsoft.com/office/drawing/2014/main" id="{18134614-E1C8-4C48-9FF7-0852D92BAA1F}"/>
              </a:ext>
            </a:extLst>
          </p:cNvPr>
          <p:cNvPicPr>
            <a:picLocks noChangeAspect="1"/>
          </p:cNvPicPr>
          <p:nvPr/>
        </p:nvPicPr>
        <p:blipFill>
          <a:blip r:embed="rId2"/>
          <a:stretch>
            <a:fillRect/>
          </a:stretch>
        </p:blipFill>
        <p:spPr>
          <a:xfrm>
            <a:off x="400010" y="2534859"/>
            <a:ext cx="4440362" cy="279914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500"/>
                                        <p:tgtEl>
                                          <p:spTgt spid="274"/>
                                        </p:tgtEl>
                                      </p:cBhvr>
                                    </p:animEffect>
                                  </p:childTnLst>
                                </p:cTn>
                              </p:par>
                              <p:par>
                                <p:cTn id="11" presetID="10" presetClass="entr" presetSubtype="0" fill="hold" nodeType="withEffect">
                                  <p:stCondLst>
                                    <p:cond delay="0"/>
                                  </p:stCondLst>
                                  <p:childTnLst>
                                    <p:set>
                                      <p:cBhvr>
                                        <p:cTn id="12" dur="1" fill="hold">
                                          <p:stCondLst>
                                            <p:cond delay="0"/>
                                          </p:stCondLst>
                                        </p:cTn>
                                        <p:tgtEl>
                                          <p:spTgt spid="286"/>
                                        </p:tgtEl>
                                        <p:attrNameLst>
                                          <p:attrName>style.visibility</p:attrName>
                                        </p:attrNameLst>
                                      </p:cBhvr>
                                      <p:to>
                                        <p:strVal val="visible"/>
                                      </p:to>
                                    </p:set>
                                    <p:animEffect transition="in" filter="fade">
                                      <p:cBhvr>
                                        <p:cTn id="13" dur="500"/>
                                        <p:tgtEl>
                                          <p:spTgt spid="28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A2D6E0"/>
          </a:solidFill>
        </p:spPr>
        <p:txBody>
          <a:bodyPr lIns="127000" rIns="127000" rtlCol="0" anchor="ctr"/>
          <a:lstStyle/>
          <a:p>
            <a:pPr algn="l"/>
            <a:endParaRPr lang="en-US" sz="1100"/>
          </a:p>
        </p:txBody>
      </p:sp>
      <p:sp>
        <p:nvSpPr>
          <p:cNvPr id="288" name="TextBox 2"/>
          <p:cNvSpPr txBox="1"/>
          <p:nvPr/>
        </p:nvSpPr>
        <p:spPr>
          <a:xfrm>
            <a:off x="2636901" y="2057400"/>
            <a:ext cx="2540000" cy="1595821"/>
          </a:xfrm>
          <a:prstGeom prst="rect">
            <a:avLst/>
          </a:prstGeom>
        </p:spPr>
        <p:txBody>
          <a:bodyPr lIns="31750" tIns="12700" rIns="31750" bIns="12700" rtlCol="0" anchor="t">
            <a:spAutoFit/>
          </a:bodyPr>
          <a:lstStyle/>
          <a:p>
            <a:pPr algn="ctr" latinLnBrk="1">
              <a:lnSpc>
                <a:spcPct val="113400"/>
              </a:lnSpc>
            </a:pPr>
            <a:r>
              <a:rPr lang="en-US" sz="9600" b="0" dirty="0">
                <a:solidFill>
                  <a:srgbClr val="FFFFFF"/>
                </a:solidFill>
                <a:latin typeface="Microsoft YaHei"/>
                <a:ea typeface="Microsoft YaHei"/>
              </a:rPr>
              <a:t>04</a:t>
            </a:r>
            <a:endParaRPr lang="en-US" sz="1100" dirty="0"/>
          </a:p>
        </p:txBody>
      </p:sp>
      <p:sp>
        <p:nvSpPr>
          <p:cNvPr id="289" name="TextBox 3"/>
          <p:cNvSpPr txBox="1"/>
          <p:nvPr/>
        </p:nvSpPr>
        <p:spPr>
          <a:xfrm>
            <a:off x="2146300" y="3898900"/>
            <a:ext cx="3543872" cy="520700"/>
          </a:xfrm>
          <a:prstGeom prst="rect">
            <a:avLst/>
          </a:prstGeom>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sp>
        <p:nvSpPr>
          <p:cNvPr id="290" name="Freeform 4"/>
          <p:cNvSpPr/>
          <p:nvPr/>
        </p:nvSpPr>
        <p:spPr>
          <a:xfrm>
            <a:off x="2967101" y="4584700"/>
            <a:ext cx="1896903" cy="0"/>
          </a:xfrm>
          <a:custGeom>
            <a:avLst/>
            <a:gdLst/>
            <a:ahLst/>
            <a:cxnLst/>
            <a:rect l="l" t="t" r="r" b="b"/>
            <a:pathLst>
              <a:path w="1896903">
                <a:moveTo>
                  <a:pt x="0" y="0"/>
                </a:moveTo>
                <a:lnTo>
                  <a:pt x="1896904" y="0"/>
                </a:lnTo>
              </a:path>
            </a:pathLst>
          </a:custGeom>
          <a:solidFill>
            <a:srgbClr val="FFFFFF"/>
          </a:solidFill>
          <a:ln w="12700">
            <a:solidFill>
              <a:srgbClr val="FFFFFF"/>
            </a:solidFill>
            <a:prstDash val="solid"/>
            <a:headEnd type="none" w="med" len="med"/>
            <a:tailEnd type="none" w="med" len="med"/>
          </a:ln>
        </p:spPr>
      </p:sp>
      <p:sp>
        <p:nvSpPr>
          <p:cNvPr id="291" name="Freeform 5"/>
          <p:cNvSpPr/>
          <p:nvPr/>
        </p:nvSpPr>
        <p:spPr>
          <a:xfrm>
            <a:off x="6153404" y="4088638"/>
            <a:ext cx="0" cy="2452095"/>
          </a:xfrm>
          <a:custGeom>
            <a:avLst/>
            <a:gdLst/>
            <a:ahLst/>
            <a:cxnLst/>
            <a:rect l="l" t="t" r="r" b="b"/>
            <a:pathLst>
              <a:path h="2452095">
                <a:moveTo>
                  <a:pt x="0" y="0"/>
                </a:moveTo>
                <a:lnTo>
                  <a:pt x="0" y="2452095"/>
                </a:lnTo>
              </a:path>
            </a:pathLst>
          </a:custGeom>
          <a:solidFill>
            <a:srgbClr val="C8C8C8"/>
          </a:solidFill>
          <a:ln w="19050">
            <a:solidFill>
              <a:srgbClr val="C8C8C8"/>
            </a:solidFill>
            <a:prstDash val="solid"/>
            <a:headEnd type="none" w="med" len="med"/>
            <a:tailEnd type="none" w="med" len="med"/>
          </a:ln>
        </p:spPr>
      </p:sp>
      <p:sp>
        <p:nvSpPr>
          <p:cNvPr id="292" name="TextBox 6"/>
          <p:cNvSpPr txBox="1"/>
          <p:nvPr/>
        </p:nvSpPr>
        <p:spPr>
          <a:xfrm>
            <a:off x="6781800" y="4470400"/>
            <a:ext cx="3162300" cy="483659"/>
          </a:xfrm>
          <a:prstGeom prst="rect">
            <a:avLst/>
          </a:prstGeom>
        </p:spPr>
        <p:txBody>
          <a:bodyPr lIns="31750" tIns="12700" rIns="31750" bIns="12700" rtlCol="0" anchor="t">
            <a:spAutoFit/>
          </a:bodyPr>
          <a:lstStyle/>
          <a:p>
            <a:pPr algn="ctr" latinLnBrk="1">
              <a:lnSpc>
                <a:spcPct val="113400"/>
              </a:lnSpc>
            </a:pPr>
            <a:r>
              <a:rPr lang="zh-CN" altLang="en-US" sz="2800" spc="300" dirty="0">
                <a:latin typeface="Microsoft YaHei"/>
                <a:ea typeface="Microsoft YaHei"/>
              </a:rPr>
              <a:t>研究步骤和方法</a:t>
            </a:r>
            <a:endParaRPr lang="en-US" sz="1000" dirty="0"/>
          </a:p>
        </p:txBody>
      </p:sp>
    </p:spTree>
    <p:extLst>
      <p:ext uri="{BB962C8B-B14F-4D97-AF65-F5344CB8AC3E}">
        <p14:creationId xmlns:p14="http://schemas.microsoft.com/office/powerpoint/2010/main" val="13556916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8"/>
                                        </p:tgtEl>
                                        <p:attrNameLst>
                                          <p:attrName>style.visibility</p:attrName>
                                        </p:attrNameLst>
                                      </p:cBhvr>
                                      <p:to>
                                        <p:strVal val="visible"/>
                                      </p:to>
                                    </p:set>
                                    <p:animEffect transition="in" filter="fade">
                                      <p:cBhvr>
                                        <p:cTn id="10" dur="1000"/>
                                        <p:tgtEl>
                                          <p:spTgt spid="2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
                                        </p:tgtEl>
                                        <p:attrNameLst>
                                          <p:attrName>style.visibility</p:attrName>
                                        </p:attrNameLst>
                                      </p:cBhvr>
                                      <p:to>
                                        <p:strVal val="visible"/>
                                      </p:to>
                                    </p:set>
                                    <p:animEffect transition="in" filter="fade">
                                      <p:cBhvr>
                                        <p:cTn id="16" dur="1000"/>
                                        <p:tgtEl>
                                          <p:spTgt spid="2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fade">
                                      <p:cBhvr>
                                        <p:cTn id="19" dur="1000"/>
                                        <p:tgtEl>
                                          <p:spTgt spid="2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88" grpId="0" animBg="1"/>
      <p:bldP spid="289" grpId="0" animBg="1"/>
      <p:bldP spid="290" grpId="0" animBg="1"/>
      <p:bldP spid="291" grpId="0" animBg="1"/>
      <p:bldP spid="29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5" name="Group 1"/>
          <p:cNvGrpSpPr/>
          <p:nvPr/>
        </p:nvGrpSpPr>
        <p:grpSpPr>
          <a:xfrm>
            <a:off x="863600" y="1894238"/>
            <a:ext cx="420814" cy="419100"/>
            <a:chOff x="863600" y="2362200"/>
            <a:chExt cx="420814" cy="419100"/>
          </a:xfrm>
        </p:grpSpPr>
        <p:sp>
          <p:nvSpPr>
            <p:cNvPr id="226" name="Freeform 225"/>
            <p:cNvSpPr/>
            <p:nvPr/>
          </p:nvSpPr>
          <p:spPr>
            <a:xfrm>
              <a:off x="863600" y="2362200"/>
              <a:ext cx="419100" cy="419100"/>
            </a:xfrm>
            <a:custGeom>
              <a:avLst/>
              <a:gdLst/>
              <a:ahLst/>
              <a:cxnLst/>
              <a:rect l="l" t="t" r="r" b="b"/>
              <a:pathLst>
                <a:path w="419100" h="419100">
                  <a:moveTo>
                    <a:pt x="0" y="0"/>
                  </a:moveTo>
                  <a:lnTo>
                    <a:pt x="419100" y="0"/>
                  </a:lnTo>
                  <a:lnTo>
                    <a:pt x="419100" y="419100"/>
                  </a:lnTo>
                  <a:lnTo>
                    <a:pt x="0" y="419100"/>
                  </a:lnTo>
                  <a:close/>
                </a:path>
              </a:pathLst>
            </a:custGeom>
            <a:solidFill>
              <a:srgbClr val="A2D6E0"/>
            </a:solidFill>
          </p:spPr>
          <p:txBody>
            <a:bodyPr lIns="127000" rIns="127000" rtlCol="0" anchor="ctr"/>
            <a:lstStyle/>
            <a:p>
              <a:pPr algn="l"/>
              <a:endParaRPr lang="en-US" sz="1100"/>
            </a:p>
          </p:txBody>
        </p:sp>
        <p:sp>
          <p:nvSpPr>
            <p:cNvPr id="227" name="TextBox 226"/>
            <p:cNvSpPr txBox="1"/>
            <p:nvPr/>
          </p:nvSpPr>
          <p:spPr>
            <a:xfrm>
              <a:off x="918210" y="2415921"/>
              <a:ext cx="366204" cy="342900"/>
            </a:xfrm>
            <a:prstGeom prst="rect">
              <a:avLst/>
            </a:prstGeom>
          </p:spPr>
          <p:txBody>
            <a:bodyPr lIns="31750" tIns="12700" rIns="31750" bIns="12700" rtlCol="0" anchor="t">
              <a:spAutoFit/>
            </a:bodyPr>
            <a:lstStyle/>
            <a:p>
              <a:pPr algn="l" latinLnBrk="1">
                <a:lnSpc>
                  <a:spcPct val="113400"/>
                </a:lnSpc>
              </a:pPr>
              <a:r>
                <a:rPr lang="en-US" sz="1800" b="1">
                  <a:solidFill>
                    <a:srgbClr val="2A3036"/>
                  </a:solidFill>
                  <a:latin typeface="Microsoft YaHei"/>
                  <a:ea typeface="Microsoft YaHei"/>
                </a:rPr>
                <a:t>01</a:t>
              </a:r>
              <a:endParaRPr lang="en-US" sz="1100"/>
            </a:p>
          </p:txBody>
        </p:sp>
      </p:grpSp>
      <p:sp>
        <p:nvSpPr>
          <p:cNvPr id="228" name="TextBox 2"/>
          <p:cNvSpPr txBox="1"/>
          <p:nvPr/>
        </p:nvSpPr>
        <p:spPr>
          <a:xfrm>
            <a:off x="558800" y="355600"/>
            <a:ext cx="2400300" cy="418191"/>
          </a:xfrm>
          <a:prstGeom prst="rect">
            <a:avLst/>
          </a:prstGeom>
        </p:spPr>
        <p:txBody>
          <a:bodyPr wrap="square"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研究步骤和方法</a:t>
            </a:r>
            <a:endParaRPr lang="en-US" sz="1100" dirty="0"/>
          </a:p>
        </p:txBody>
      </p:sp>
      <p:sp>
        <p:nvSpPr>
          <p:cNvPr id="229" name="Freeform 3"/>
          <p:cNvSpPr/>
          <p:nvPr/>
        </p:nvSpPr>
        <p:spPr>
          <a:xfrm>
            <a:off x="889000" y="9017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231" name="TextBox 5"/>
          <p:cNvSpPr txBox="1"/>
          <p:nvPr/>
        </p:nvSpPr>
        <p:spPr>
          <a:xfrm>
            <a:off x="821182" y="2345342"/>
            <a:ext cx="3914775" cy="847861"/>
          </a:xfrm>
          <a:prstGeom prst="rect">
            <a:avLst/>
          </a:prstGeom>
        </p:spPr>
        <p:txBody>
          <a:bodyPr lIns="31750" tIns="12700" rIns="31750" bIns="12700" rtlCol="0" anchor="t">
            <a:spAutoFit/>
          </a:bodyPr>
          <a:lstStyle/>
          <a:p>
            <a:pPr algn="just" latinLnBrk="1">
              <a:lnSpc>
                <a:spcPct val="113400"/>
              </a:lnSpc>
            </a:pPr>
            <a:r>
              <a:rPr lang="zh-CN" altLang="en-US" sz="1200" dirty="0">
                <a:solidFill>
                  <a:srgbClr val="2A3036"/>
                </a:solidFill>
                <a:latin typeface="Microsoft YaHei"/>
                <a:ea typeface="Microsoft YaHei"/>
              </a:rPr>
              <a:t>在本地克隆一些开源的项目进行研究，例如论文中已经实现并且开源在</a:t>
            </a:r>
            <a:r>
              <a:rPr lang="en-US" altLang="zh-CN" sz="1200" dirty="0" err="1">
                <a:solidFill>
                  <a:srgbClr val="2A3036"/>
                </a:solidFill>
                <a:latin typeface="Microsoft YaHei"/>
                <a:ea typeface="Microsoft YaHei"/>
              </a:rPr>
              <a:t>github</a:t>
            </a:r>
            <a:r>
              <a:rPr lang="zh-CN" altLang="en-US" sz="1200" dirty="0">
                <a:solidFill>
                  <a:srgbClr val="2A3036"/>
                </a:solidFill>
                <a:latin typeface="Microsoft YaHei"/>
                <a:ea typeface="Microsoft YaHei"/>
              </a:rPr>
              <a:t>上的项目，尤其是</a:t>
            </a:r>
            <a:r>
              <a:rPr lang="en-US" altLang="zh-CN" sz="1200" dirty="0">
                <a:solidFill>
                  <a:srgbClr val="2A3036"/>
                </a:solidFill>
                <a:latin typeface="Microsoft YaHei"/>
                <a:ea typeface="Microsoft YaHei"/>
              </a:rPr>
              <a:t>DRAGAN</a:t>
            </a:r>
            <a:r>
              <a:rPr lang="zh-CN" altLang="en-US" sz="1200" dirty="0">
                <a:solidFill>
                  <a:srgbClr val="2A3036"/>
                </a:solidFill>
                <a:latin typeface="Microsoft YaHei"/>
                <a:ea typeface="Microsoft YaHei"/>
              </a:rPr>
              <a:t>论文与</a:t>
            </a:r>
            <a:r>
              <a:rPr lang="en-US" altLang="zh-CN" sz="1200" dirty="0">
                <a:solidFill>
                  <a:srgbClr val="2A3036"/>
                </a:solidFill>
                <a:latin typeface="Microsoft YaHei"/>
                <a:ea typeface="Microsoft YaHei"/>
              </a:rPr>
              <a:t>PG-GAN</a:t>
            </a:r>
            <a:r>
              <a:rPr lang="zh-CN" altLang="en-US" sz="1200" dirty="0">
                <a:solidFill>
                  <a:srgbClr val="2A3036"/>
                </a:solidFill>
                <a:latin typeface="Microsoft YaHei"/>
                <a:ea typeface="Microsoft YaHei"/>
              </a:rPr>
              <a:t>论文中发表的项目。研究论文中的方法如何具体在代码中实现。</a:t>
            </a:r>
            <a:endParaRPr lang="en-US" sz="1100" dirty="0"/>
          </a:p>
        </p:txBody>
      </p:sp>
      <p:sp>
        <p:nvSpPr>
          <p:cNvPr id="232" name="TextBox 6"/>
          <p:cNvSpPr txBox="1"/>
          <p:nvPr/>
        </p:nvSpPr>
        <p:spPr>
          <a:xfrm>
            <a:off x="6896227" y="1562100"/>
            <a:ext cx="3819906" cy="1056508"/>
          </a:xfrm>
          <a:prstGeom prst="rect">
            <a:avLst/>
          </a:prstGeom>
        </p:spPr>
        <p:txBody>
          <a:bodyPr lIns="31750" tIns="12700" rIns="31750" bIns="12700" rtlCol="0" anchor="t">
            <a:spAutoFit/>
          </a:bodyPr>
          <a:lstStyle/>
          <a:p>
            <a:pPr algn="just" latinLnBrk="1">
              <a:lnSpc>
                <a:spcPct val="113400"/>
              </a:lnSpc>
            </a:pPr>
            <a:r>
              <a:rPr lang="zh-CN" altLang="en-US" sz="1200" dirty="0">
                <a:solidFill>
                  <a:srgbClr val="2A3036"/>
                </a:solidFill>
                <a:latin typeface="Microsoft YaHei"/>
                <a:ea typeface="Microsoft YaHei"/>
              </a:rPr>
              <a:t>参考网络中他人的改进思想和训练方法、参考其他</a:t>
            </a:r>
            <a:r>
              <a:rPr lang="en-US" altLang="zh-CN" sz="1200" dirty="0">
                <a:solidFill>
                  <a:srgbClr val="2A3036"/>
                </a:solidFill>
                <a:latin typeface="Microsoft YaHei"/>
                <a:ea typeface="Microsoft YaHei"/>
              </a:rPr>
              <a:t>GANs</a:t>
            </a:r>
            <a:r>
              <a:rPr lang="zh-CN" altLang="en-US" sz="1200" dirty="0">
                <a:solidFill>
                  <a:srgbClr val="2A3036"/>
                </a:solidFill>
                <a:latin typeface="Microsoft YaHei"/>
                <a:ea typeface="Microsoft YaHei"/>
              </a:rPr>
              <a:t>论文中的算法，尝试进行结合，例如</a:t>
            </a:r>
            <a:r>
              <a:rPr lang="en-US" altLang="zh-CN" sz="1200" dirty="0">
                <a:solidFill>
                  <a:srgbClr val="2A3036"/>
                </a:solidFill>
                <a:latin typeface="Microsoft YaHei"/>
                <a:ea typeface="Microsoft YaHei"/>
              </a:rPr>
              <a:t>PG-GAN</a:t>
            </a:r>
            <a:r>
              <a:rPr lang="zh-CN" altLang="en-US" sz="1200" dirty="0">
                <a:solidFill>
                  <a:srgbClr val="2A3036"/>
                </a:solidFill>
                <a:latin typeface="Microsoft YaHei"/>
                <a:ea typeface="Microsoft YaHei"/>
              </a:rPr>
              <a:t>和</a:t>
            </a:r>
            <a:r>
              <a:rPr lang="en-US" altLang="zh-CN" sz="1200" dirty="0">
                <a:solidFill>
                  <a:srgbClr val="2A3036"/>
                </a:solidFill>
                <a:latin typeface="Microsoft YaHei"/>
                <a:ea typeface="Microsoft YaHei"/>
              </a:rPr>
              <a:t>Stack GAN</a:t>
            </a:r>
            <a:r>
              <a:rPr lang="zh-CN" altLang="en-US" sz="1200" dirty="0">
                <a:solidFill>
                  <a:srgbClr val="2A3036"/>
                </a:solidFill>
                <a:latin typeface="Microsoft YaHei"/>
                <a:ea typeface="Microsoft YaHei"/>
              </a:rPr>
              <a:t>。改进之后可以邀请身边同学对不同算法产出的结果进行质量打分，通过统计得分分析生成图像的质量，并确定算法的适配性。</a:t>
            </a:r>
            <a:endParaRPr lang="en-US" sz="1100" dirty="0"/>
          </a:p>
        </p:txBody>
      </p:sp>
      <p:sp>
        <p:nvSpPr>
          <p:cNvPr id="233" name="TextBox 7"/>
          <p:cNvSpPr txBox="1"/>
          <p:nvPr/>
        </p:nvSpPr>
        <p:spPr>
          <a:xfrm>
            <a:off x="823087" y="4112895"/>
            <a:ext cx="4087495" cy="1056508"/>
          </a:xfrm>
          <a:prstGeom prst="rect">
            <a:avLst/>
          </a:prstGeom>
        </p:spPr>
        <p:txBody>
          <a:bodyPr lIns="31750" tIns="12700" rIns="31750" bIns="12700" rtlCol="0" anchor="t">
            <a:spAutoFit/>
          </a:bodyPr>
          <a:lstStyle/>
          <a:p>
            <a:pPr latinLnBrk="1">
              <a:lnSpc>
                <a:spcPct val="113400"/>
              </a:lnSpc>
            </a:pPr>
            <a:r>
              <a:rPr lang="zh-CN" altLang="en-US" sz="1200" dirty="0">
                <a:solidFill>
                  <a:srgbClr val="2A3036"/>
                </a:solidFill>
                <a:latin typeface="Microsoft YaHei"/>
                <a:ea typeface="Microsoft YaHei"/>
              </a:rPr>
              <a:t>在本地复现基本的动漫头像的图片生成，对图片的质量进行多方面的分析，例如图片是否清晰、五官是否协调、颜色是否和谐、细节是否丰富</a:t>
            </a:r>
            <a:r>
              <a:rPr lang="en-US" altLang="zh-CN" sz="1200" dirty="0">
                <a:solidFill>
                  <a:srgbClr val="2A3036"/>
                </a:solidFill>
                <a:latin typeface="Microsoft YaHei"/>
                <a:ea typeface="Microsoft YaHei"/>
              </a:rPr>
              <a:t>……</a:t>
            </a:r>
            <a:r>
              <a:rPr lang="zh-CN" altLang="en-US" sz="1200" dirty="0">
                <a:solidFill>
                  <a:srgbClr val="2A3036"/>
                </a:solidFill>
                <a:latin typeface="Microsoft YaHei"/>
                <a:ea typeface="Microsoft YaHei"/>
              </a:rPr>
              <a:t>在过程中可以设定指标，使用</a:t>
            </a:r>
            <a:r>
              <a:rPr lang="en-US" altLang="zh-CN" sz="1200" dirty="0">
                <a:solidFill>
                  <a:srgbClr val="2A3036"/>
                </a:solidFill>
                <a:latin typeface="Microsoft YaHei"/>
                <a:ea typeface="Microsoft YaHei"/>
              </a:rPr>
              <a:t>python</a:t>
            </a:r>
            <a:r>
              <a:rPr lang="zh-CN" altLang="en-US" sz="1200" dirty="0">
                <a:solidFill>
                  <a:srgbClr val="2A3036"/>
                </a:solidFill>
                <a:latin typeface="Microsoft YaHei"/>
                <a:ea typeface="Microsoft YaHei"/>
              </a:rPr>
              <a:t>或者</a:t>
            </a:r>
            <a:r>
              <a:rPr lang="en-US" altLang="zh-CN" sz="1200" dirty="0" err="1">
                <a:solidFill>
                  <a:srgbClr val="2A3036"/>
                </a:solidFill>
                <a:latin typeface="Microsoft YaHei"/>
                <a:ea typeface="Microsoft YaHei"/>
              </a:rPr>
              <a:t>matlab</a:t>
            </a:r>
            <a:r>
              <a:rPr lang="zh-CN" altLang="en-US" sz="1200" dirty="0">
                <a:solidFill>
                  <a:srgbClr val="2A3036"/>
                </a:solidFill>
                <a:latin typeface="Microsoft YaHei"/>
                <a:ea typeface="Microsoft YaHei"/>
              </a:rPr>
              <a:t>等工具对生成的图片进行评价，并且绘制统计图便于展示。分析结果后，考虑并总结改进算法的方向。</a:t>
            </a:r>
            <a:endParaRPr lang="en-US" sz="1100" dirty="0"/>
          </a:p>
        </p:txBody>
      </p:sp>
      <p:sp>
        <p:nvSpPr>
          <p:cNvPr id="234" name="TextBox 8"/>
          <p:cNvSpPr txBox="1"/>
          <p:nvPr/>
        </p:nvSpPr>
        <p:spPr>
          <a:xfrm>
            <a:off x="6890004" y="3473681"/>
            <a:ext cx="3778758" cy="639214"/>
          </a:xfrm>
          <a:prstGeom prst="rect">
            <a:avLst/>
          </a:prstGeom>
        </p:spPr>
        <p:txBody>
          <a:bodyPr lIns="31750" tIns="12700" rIns="31750" bIns="12700" rtlCol="0" anchor="t">
            <a:spAutoFit/>
          </a:bodyPr>
          <a:lstStyle/>
          <a:p>
            <a:pPr algn="just" latinLnBrk="1">
              <a:lnSpc>
                <a:spcPct val="113400"/>
              </a:lnSpc>
            </a:pPr>
            <a:r>
              <a:rPr lang="zh-CN" altLang="en-US" sz="1200" dirty="0">
                <a:solidFill>
                  <a:srgbClr val="2A3036"/>
                </a:solidFill>
                <a:latin typeface="Microsoft YaHei"/>
                <a:ea typeface="Microsoft YaHei"/>
              </a:rPr>
              <a:t>对训练的数据集进行重组。使用爬虫爬取需要的图片，提取图片中的所需内容，对生成器和判别器重新训练，最后实现带肢体和服饰的角色形象图片。</a:t>
            </a:r>
            <a:endParaRPr lang="en-US" sz="1100" dirty="0"/>
          </a:p>
        </p:txBody>
      </p:sp>
      <p:sp>
        <p:nvSpPr>
          <p:cNvPr id="235" name="Freeform 9"/>
          <p:cNvSpPr/>
          <p:nvPr/>
        </p:nvSpPr>
        <p:spPr>
          <a:xfrm>
            <a:off x="5346700" y="3288810"/>
            <a:ext cx="974974" cy="1007963"/>
          </a:xfrm>
          <a:custGeom>
            <a:avLst/>
            <a:gdLst/>
            <a:ahLst/>
            <a:cxnLst/>
            <a:rect l="l" t="t" r="r" b="b"/>
            <a:pathLst>
              <a:path w="974974" h="1007963">
                <a:moveTo>
                  <a:pt x="974974" y="614400"/>
                </a:moveTo>
                <a:lnTo>
                  <a:pt x="974974" y="606573"/>
                </a:lnTo>
                <a:lnTo>
                  <a:pt x="967106" y="606573"/>
                </a:lnTo>
                <a:lnTo>
                  <a:pt x="864477" y="165708"/>
                </a:lnTo>
                <a:cubicBezTo>
                  <a:pt x="856609" y="157881"/>
                  <a:pt x="848740" y="150054"/>
                  <a:pt x="841043" y="150054"/>
                </a:cubicBezTo>
                <a:lnTo>
                  <a:pt x="738414" y="150054"/>
                </a:lnTo>
                <a:lnTo>
                  <a:pt x="738414" y="47963"/>
                </a:lnTo>
                <a:cubicBezTo>
                  <a:pt x="739036" y="35401"/>
                  <a:pt x="734375" y="23148"/>
                  <a:pt x="725549" y="14143"/>
                </a:cubicBezTo>
                <a:cubicBezTo>
                  <a:pt x="716724" y="5137"/>
                  <a:pt x="704529" y="191"/>
                  <a:pt x="691889" y="490"/>
                </a:cubicBezTo>
                <a:lnTo>
                  <a:pt x="574037" y="490"/>
                </a:lnTo>
                <a:cubicBezTo>
                  <a:pt x="561312" y="0"/>
                  <a:pt x="548963" y="4838"/>
                  <a:pt x="539990" y="13828"/>
                </a:cubicBezTo>
                <a:cubicBezTo>
                  <a:pt x="531018" y="22818"/>
                  <a:pt x="526244" y="35138"/>
                  <a:pt x="526828" y="47792"/>
                </a:cubicBezTo>
                <a:lnTo>
                  <a:pt x="526828" y="213010"/>
                </a:lnTo>
                <a:lnTo>
                  <a:pt x="448146" y="213010"/>
                </a:lnTo>
                <a:lnTo>
                  <a:pt x="448146" y="47792"/>
                </a:lnTo>
                <a:cubicBezTo>
                  <a:pt x="448730" y="35138"/>
                  <a:pt x="443956" y="22818"/>
                  <a:pt x="434983" y="13828"/>
                </a:cubicBezTo>
                <a:cubicBezTo>
                  <a:pt x="426011" y="4838"/>
                  <a:pt x="413662" y="0"/>
                  <a:pt x="400937" y="490"/>
                </a:cubicBezTo>
                <a:lnTo>
                  <a:pt x="283085" y="490"/>
                </a:lnTo>
                <a:lnTo>
                  <a:pt x="283085" y="490"/>
                </a:lnTo>
                <a:cubicBezTo>
                  <a:pt x="270359" y="0"/>
                  <a:pt x="258010" y="4838"/>
                  <a:pt x="249038" y="13828"/>
                </a:cubicBezTo>
                <a:cubicBezTo>
                  <a:pt x="240065" y="22818"/>
                  <a:pt x="235291" y="35138"/>
                  <a:pt x="235875" y="47792"/>
                </a:cubicBezTo>
                <a:lnTo>
                  <a:pt x="235875" y="149884"/>
                </a:lnTo>
                <a:lnTo>
                  <a:pt x="133246" y="149884"/>
                </a:lnTo>
                <a:cubicBezTo>
                  <a:pt x="125378" y="149884"/>
                  <a:pt x="117681" y="157711"/>
                  <a:pt x="109813" y="165538"/>
                </a:cubicBezTo>
                <a:lnTo>
                  <a:pt x="0" y="606573"/>
                </a:lnTo>
                <a:lnTo>
                  <a:pt x="0" y="960661"/>
                </a:lnTo>
                <a:cubicBezTo>
                  <a:pt x="1788" y="985883"/>
                  <a:pt x="21868" y="1006003"/>
                  <a:pt x="47209" y="1007963"/>
                </a:cubicBezTo>
                <a:lnTo>
                  <a:pt x="283085" y="1007963"/>
                </a:lnTo>
                <a:cubicBezTo>
                  <a:pt x="308426" y="1006003"/>
                  <a:pt x="328506" y="985883"/>
                  <a:pt x="330294" y="960661"/>
                </a:cubicBezTo>
                <a:lnTo>
                  <a:pt x="330294" y="598576"/>
                </a:lnTo>
                <a:lnTo>
                  <a:pt x="432923" y="598576"/>
                </a:lnTo>
                <a:cubicBezTo>
                  <a:pt x="440791" y="598576"/>
                  <a:pt x="448659" y="590749"/>
                  <a:pt x="448659" y="575095"/>
                </a:cubicBezTo>
                <a:lnTo>
                  <a:pt x="448659" y="535620"/>
                </a:lnTo>
                <a:lnTo>
                  <a:pt x="527341" y="535620"/>
                </a:lnTo>
                <a:lnTo>
                  <a:pt x="527341" y="575095"/>
                </a:lnTo>
                <a:cubicBezTo>
                  <a:pt x="527341" y="590749"/>
                  <a:pt x="535209" y="598576"/>
                  <a:pt x="543078" y="598576"/>
                </a:cubicBezTo>
                <a:lnTo>
                  <a:pt x="645706" y="598576"/>
                </a:lnTo>
                <a:lnTo>
                  <a:pt x="645706" y="960661"/>
                </a:lnTo>
                <a:cubicBezTo>
                  <a:pt x="647494" y="985883"/>
                  <a:pt x="667574" y="1006003"/>
                  <a:pt x="692916" y="1007963"/>
                </a:cubicBezTo>
                <a:lnTo>
                  <a:pt x="927765" y="1007963"/>
                </a:lnTo>
                <a:cubicBezTo>
                  <a:pt x="953106" y="1006003"/>
                  <a:pt x="973186" y="985883"/>
                  <a:pt x="974974" y="960661"/>
                </a:cubicBezTo>
                <a:lnTo>
                  <a:pt x="974974" y="614400"/>
                </a:lnTo>
                <a:close/>
                <a:moveTo>
                  <a:pt x="408805" y="559271"/>
                </a:moveTo>
                <a:lnTo>
                  <a:pt x="290782" y="559271"/>
                </a:lnTo>
                <a:lnTo>
                  <a:pt x="290782" y="967637"/>
                </a:lnTo>
                <a:lnTo>
                  <a:pt x="39341" y="967637"/>
                </a:lnTo>
                <a:lnTo>
                  <a:pt x="39341" y="614400"/>
                </a:lnTo>
                <a:lnTo>
                  <a:pt x="141970" y="189019"/>
                </a:lnTo>
                <a:lnTo>
                  <a:pt x="408805" y="189019"/>
                </a:lnTo>
                <a:lnTo>
                  <a:pt x="408805" y="559271"/>
                </a:lnTo>
                <a:close/>
                <a:moveTo>
                  <a:pt x="408805" y="150054"/>
                </a:moveTo>
                <a:lnTo>
                  <a:pt x="275216" y="150054"/>
                </a:lnTo>
                <a:lnTo>
                  <a:pt x="275216" y="31968"/>
                </a:lnTo>
                <a:lnTo>
                  <a:pt x="408805" y="31968"/>
                </a:lnTo>
                <a:lnTo>
                  <a:pt x="408805" y="150054"/>
                </a:lnTo>
                <a:close/>
                <a:moveTo>
                  <a:pt x="526828" y="504141"/>
                </a:moveTo>
                <a:lnTo>
                  <a:pt x="448146" y="504141"/>
                </a:lnTo>
                <a:lnTo>
                  <a:pt x="448146" y="244489"/>
                </a:lnTo>
                <a:lnTo>
                  <a:pt x="526828" y="244489"/>
                </a:lnTo>
                <a:lnTo>
                  <a:pt x="526828" y="504141"/>
                </a:lnTo>
                <a:close/>
                <a:moveTo>
                  <a:pt x="566169" y="31968"/>
                </a:moveTo>
                <a:lnTo>
                  <a:pt x="699758" y="31968"/>
                </a:lnTo>
                <a:lnTo>
                  <a:pt x="699758" y="150054"/>
                </a:lnTo>
                <a:lnTo>
                  <a:pt x="566169" y="150054"/>
                </a:lnTo>
                <a:lnTo>
                  <a:pt x="566169" y="31968"/>
                </a:lnTo>
                <a:close/>
                <a:moveTo>
                  <a:pt x="684021" y="967807"/>
                </a:moveTo>
                <a:lnTo>
                  <a:pt x="684021" y="559441"/>
                </a:lnTo>
                <a:lnTo>
                  <a:pt x="566169" y="559441"/>
                </a:lnTo>
                <a:lnTo>
                  <a:pt x="566169" y="189359"/>
                </a:lnTo>
                <a:lnTo>
                  <a:pt x="833517" y="189359"/>
                </a:lnTo>
                <a:lnTo>
                  <a:pt x="936146" y="614741"/>
                </a:lnTo>
                <a:lnTo>
                  <a:pt x="936146" y="968488"/>
                </a:lnTo>
                <a:close/>
              </a:path>
            </a:pathLst>
          </a:custGeom>
          <a:solidFill>
            <a:srgbClr val="000000"/>
          </a:solidFill>
        </p:spPr>
        <p:txBody>
          <a:bodyPr lIns="127000" rIns="127000" rtlCol="0" anchor="ctr"/>
          <a:lstStyle/>
          <a:p>
            <a:pPr algn="l"/>
            <a:endParaRPr lang="en-US" sz="1100"/>
          </a:p>
        </p:txBody>
      </p:sp>
      <p:grpSp>
        <p:nvGrpSpPr>
          <p:cNvPr id="236" name="Group 10"/>
          <p:cNvGrpSpPr/>
          <p:nvPr/>
        </p:nvGrpSpPr>
        <p:grpSpPr>
          <a:xfrm>
            <a:off x="876300" y="3644900"/>
            <a:ext cx="419100" cy="419100"/>
            <a:chOff x="876300" y="3644900"/>
            <a:chExt cx="419100" cy="419100"/>
          </a:xfrm>
        </p:grpSpPr>
        <p:sp>
          <p:nvSpPr>
            <p:cNvPr id="237" name="Freeform 236"/>
            <p:cNvSpPr/>
            <p:nvPr/>
          </p:nvSpPr>
          <p:spPr>
            <a:xfrm>
              <a:off x="876300" y="3644900"/>
              <a:ext cx="419100" cy="419100"/>
            </a:xfrm>
            <a:custGeom>
              <a:avLst/>
              <a:gdLst/>
              <a:ahLst/>
              <a:cxnLst/>
              <a:rect l="l" t="t" r="r" b="b"/>
              <a:pathLst>
                <a:path w="419100" h="419100">
                  <a:moveTo>
                    <a:pt x="0" y="0"/>
                  </a:moveTo>
                  <a:lnTo>
                    <a:pt x="419100" y="0"/>
                  </a:lnTo>
                  <a:lnTo>
                    <a:pt x="419100" y="419100"/>
                  </a:lnTo>
                  <a:lnTo>
                    <a:pt x="0" y="419100"/>
                  </a:lnTo>
                  <a:close/>
                </a:path>
              </a:pathLst>
            </a:custGeom>
            <a:solidFill>
              <a:srgbClr val="A2D6E0"/>
            </a:solidFill>
          </p:spPr>
          <p:txBody>
            <a:bodyPr lIns="127000" rIns="127000" rtlCol="0" anchor="ctr"/>
            <a:lstStyle/>
            <a:p>
              <a:pPr algn="l"/>
              <a:endParaRPr lang="en-US" sz="1100"/>
            </a:p>
          </p:txBody>
        </p:sp>
        <p:sp>
          <p:nvSpPr>
            <p:cNvPr id="238" name="TextBox 237"/>
            <p:cNvSpPr txBox="1"/>
            <p:nvPr/>
          </p:nvSpPr>
          <p:spPr>
            <a:xfrm>
              <a:off x="927100" y="3695700"/>
              <a:ext cx="366204" cy="320088"/>
            </a:xfrm>
            <a:prstGeom prst="rect">
              <a:avLst/>
            </a:prstGeom>
          </p:spPr>
          <p:txBody>
            <a:bodyPr lIns="31750" tIns="12700" rIns="31750" bIns="12700" rtlCol="0" anchor="t">
              <a:spAutoFit/>
            </a:bodyPr>
            <a:lstStyle/>
            <a:p>
              <a:pPr algn="l" latinLnBrk="1">
                <a:lnSpc>
                  <a:spcPct val="113400"/>
                </a:lnSpc>
              </a:pPr>
              <a:r>
                <a:rPr lang="en-US" sz="1800" b="1" dirty="0">
                  <a:solidFill>
                    <a:srgbClr val="2A3036"/>
                  </a:solidFill>
                  <a:latin typeface="Microsoft YaHei"/>
                  <a:ea typeface="Microsoft YaHei"/>
                </a:rPr>
                <a:t>02</a:t>
              </a:r>
              <a:endParaRPr lang="en-US" sz="1100" dirty="0"/>
            </a:p>
          </p:txBody>
        </p:sp>
      </p:grpSp>
      <p:grpSp>
        <p:nvGrpSpPr>
          <p:cNvPr id="239" name="Group 11"/>
          <p:cNvGrpSpPr/>
          <p:nvPr/>
        </p:nvGrpSpPr>
        <p:grpSpPr>
          <a:xfrm>
            <a:off x="6946900" y="1089660"/>
            <a:ext cx="419100" cy="419100"/>
            <a:chOff x="6946900" y="3302000"/>
            <a:chExt cx="419100" cy="419100"/>
          </a:xfrm>
        </p:grpSpPr>
        <p:sp>
          <p:nvSpPr>
            <p:cNvPr id="240" name="Freeform 239"/>
            <p:cNvSpPr/>
            <p:nvPr/>
          </p:nvSpPr>
          <p:spPr>
            <a:xfrm>
              <a:off x="6946900" y="3302000"/>
              <a:ext cx="419100" cy="419100"/>
            </a:xfrm>
            <a:custGeom>
              <a:avLst/>
              <a:gdLst/>
              <a:ahLst/>
              <a:cxnLst/>
              <a:rect l="l" t="t" r="r" b="b"/>
              <a:pathLst>
                <a:path w="419100" h="419100">
                  <a:moveTo>
                    <a:pt x="0" y="0"/>
                  </a:moveTo>
                  <a:lnTo>
                    <a:pt x="419100" y="0"/>
                  </a:lnTo>
                  <a:lnTo>
                    <a:pt x="419100" y="419100"/>
                  </a:lnTo>
                  <a:lnTo>
                    <a:pt x="0" y="419100"/>
                  </a:lnTo>
                  <a:close/>
                </a:path>
              </a:pathLst>
            </a:custGeom>
            <a:solidFill>
              <a:srgbClr val="A2D6E0"/>
            </a:solidFill>
          </p:spPr>
          <p:txBody>
            <a:bodyPr lIns="127000" rIns="127000" rtlCol="0" anchor="ctr"/>
            <a:lstStyle/>
            <a:p>
              <a:pPr algn="l"/>
              <a:endParaRPr lang="en-US" sz="1100"/>
            </a:p>
          </p:txBody>
        </p:sp>
        <p:sp>
          <p:nvSpPr>
            <p:cNvPr id="241" name="TextBox 240"/>
            <p:cNvSpPr txBox="1"/>
            <p:nvPr/>
          </p:nvSpPr>
          <p:spPr>
            <a:xfrm>
              <a:off x="6997700" y="3352800"/>
              <a:ext cx="366204" cy="320088"/>
            </a:xfrm>
            <a:prstGeom prst="rect">
              <a:avLst/>
            </a:prstGeom>
          </p:spPr>
          <p:txBody>
            <a:bodyPr lIns="31750" tIns="12700" rIns="31750" bIns="12700" rtlCol="0" anchor="t">
              <a:spAutoFit/>
            </a:bodyPr>
            <a:lstStyle/>
            <a:p>
              <a:pPr algn="l" latinLnBrk="1">
                <a:lnSpc>
                  <a:spcPct val="113400"/>
                </a:lnSpc>
              </a:pPr>
              <a:r>
                <a:rPr lang="en-US" sz="1800" b="1" dirty="0">
                  <a:solidFill>
                    <a:srgbClr val="2A3036"/>
                  </a:solidFill>
                  <a:latin typeface="Microsoft YaHei"/>
                  <a:ea typeface="Microsoft YaHei"/>
                </a:rPr>
                <a:t>03</a:t>
              </a:r>
              <a:endParaRPr lang="en-US" sz="1100" dirty="0"/>
            </a:p>
          </p:txBody>
        </p:sp>
      </p:grpSp>
      <p:grpSp>
        <p:nvGrpSpPr>
          <p:cNvPr id="242" name="Group 12"/>
          <p:cNvGrpSpPr/>
          <p:nvPr/>
        </p:nvGrpSpPr>
        <p:grpSpPr>
          <a:xfrm>
            <a:off x="6946900" y="2969618"/>
            <a:ext cx="419100" cy="419100"/>
            <a:chOff x="6946900" y="4521200"/>
            <a:chExt cx="419100" cy="419100"/>
          </a:xfrm>
        </p:grpSpPr>
        <p:sp>
          <p:nvSpPr>
            <p:cNvPr id="243" name="Freeform 242"/>
            <p:cNvSpPr/>
            <p:nvPr/>
          </p:nvSpPr>
          <p:spPr>
            <a:xfrm>
              <a:off x="6946900" y="4521200"/>
              <a:ext cx="419100" cy="419100"/>
            </a:xfrm>
            <a:custGeom>
              <a:avLst/>
              <a:gdLst/>
              <a:ahLst/>
              <a:cxnLst/>
              <a:rect l="l" t="t" r="r" b="b"/>
              <a:pathLst>
                <a:path w="419100" h="419100">
                  <a:moveTo>
                    <a:pt x="0" y="0"/>
                  </a:moveTo>
                  <a:lnTo>
                    <a:pt x="419100" y="0"/>
                  </a:lnTo>
                  <a:lnTo>
                    <a:pt x="419100" y="419100"/>
                  </a:lnTo>
                  <a:lnTo>
                    <a:pt x="0" y="419100"/>
                  </a:lnTo>
                  <a:close/>
                </a:path>
              </a:pathLst>
            </a:custGeom>
            <a:solidFill>
              <a:srgbClr val="A2D6E0"/>
            </a:solidFill>
          </p:spPr>
          <p:txBody>
            <a:bodyPr lIns="127000" rIns="127000" rtlCol="0" anchor="ctr"/>
            <a:lstStyle/>
            <a:p>
              <a:pPr algn="l"/>
              <a:endParaRPr lang="en-US" sz="1100"/>
            </a:p>
          </p:txBody>
        </p:sp>
        <p:sp>
          <p:nvSpPr>
            <p:cNvPr id="244" name="TextBox 243"/>
            <p:cNvSpPr txBox="1"/>
            <p:nvPr/>
          </p:nvSpPr>
          <p:spPr>
            <a:xfrm>
              <a:off x="6997700" y="4572000"/>
              <a:ext cx="366204" cy="342900"/>
            </a:xfrm>
            <a:prstGeom prst="rect">
              <a:avLst/>
            </a:prstGeom>
          </p:spPr>
          <p:txBody>
            <a:bodyPr lIns="31750" tIns="12700" rIns="31750" bIns="12700" rtlCol="0" anchor="t">
              <a:spAutoFit/>
            </a:bodyPr>
            <a:lstStyle/>
            <a:p>
              <a:pPr algn="l" latinLnBrk="1">
                <a:lnSpc>
                  <a:spcPct val="113400"/>
                </a:lnSpc>
              </a:pPr>
              <a:r>
                <a:rPr lang="en-US" sz="1800" b="1">
                  <a:solidFill>
                    <a:srgbClr val="2A3036"/>
                  </a:solidFill>
                  <a:latin typeface="Microsoft YaHei"/>
                  <a:ea typeface="Microsoft YaHei"/>
                </a:rPr>
                <a:t>04</a:t>
              </a:r>
              <a:endParaRPr lang="en-US" sz="1100"/>
            </a:p>
          </p:txBody>
        </p:sp>
      </p:grpSp>
      <p:sp>
        <p:nvSpPr>
          <p:cNvPr id="22" name="TextBox 8">
            <a:extLst>
              <a:ext uri="{FF2B5EF4-FFF2-40B4-BE49-F238E27FC236}">
                <a16:creationId xmlns:a16="http://schemas.microsoft.com/office/drawing/2014/main" id="{5AF2B655-631D-465D-BE02-0A579B5AB25B}"/>
              </a:ext>
            </a:extLst>
          </p:cNvPr>
          <p:cNvSpPr txBox="1"/>
          <p:nvPr/>
        </p:nvSpPr>
        <p:spPr>
          <a:xfrm>
            <a:off x="6890004" y="5042333"/>
            <a:ext cx="3778758" cy="639214"/>
          </a:xfrm>
          <a:prstGeom prst="rect">
            <a:avLst/>
          </a:prstGeom>
        </p:spPr>
        <p:txBody>
          <a:bodyPr lIns="31750" tIns="12700" rIns="31750" bIns="12700" rtlCol="0" anchor="t">
            <a:spAutoFit/>
          </a:bodyPr>
          <a:lstStyle/>
          <a:p>
            <a:pPr algn="just" latinLnBrk="1">
              <a:lnSpc>
                <a:spcPct val="113400"/>
              </a:lnSpc>
            </a:pPr>
            <a:r>
              <a:rPr lang="zh-CN" altLang="en-US" sz="1200" dirty="0">
                <a:solidFill>
                  <a:srgbClr val="2A3036"/>
                </a:solidFill>
                <a:latin typeface="Microsoft YaHei"/>
                <a:ea typeface="Microsoft YaHei"/>
              </a:rPr>
              <a:t>重新评价改进算法对于肢体和服饰的生成效果以及对于图片整体的影响。同样可以采用邀请同学进行打分评价的形式。最后进行总结。</a:t>
            </a:r>
            <a:endParaRPr lang="en-US" sz="1100" dirty="0"/>
          </a:p>
        </p:txBody>
      </p:sp>
      <p:grpSp>
        <p:nvGrpSpPr>
          <p:cNvPr id="23" name="Group 12">
            <a:extLst>
              <a:ext uri="{FF2B5EF4-FFF2-40B4-BE49-F238E27FC236}">
                <a16:creationId xmlns:a16="http://schemas.microsoft.com/office/drawing/2014/main" id="{2ECD2BAC-82DC-4D5C-B693-191AAF4246FD}"/>
              </a:ext>
            </a:extLst>
          </p:cNvPr>
          <p:cNvGrpSpPr/>
          <p:nvPr/>
        </p:nvGrpSpPr>
        <p:grpSpPr>
          <a:xfrm>
            <a:off x="6946900" y="4538270"/>
            <a:ext cx="419100" cy="419100"/>
            <a:chOff x="6946900" y="4521200"/>
            <a:chExt cx="419100" cy="419100"/>
          </a:xfrm>
        </p:grpSpPr>
        <p:sp>
          <p:nvSpPr>
            <p:cNvPr id="24" name="Freeform 242">
              <a:extLst>
                <a:ext uri="{FF2B5EF4-FFF2-40B4-BE49-F238E27FC236}">
                  <a16:creationId xmlns:a16="http://schemas.microsoft.com/office/drawing/2014/main" id="{5AE769F3-4DEC-4409-92B8-134E12F2E0E4}"/>
                </a:ext>
              </a:extLst>
            </p:cNvPr>
            <p:cNvSpPr/>
            <p:nvPr/>
          </p:nvSpPr>
          <p:spPr>
            <a:xfrm>
              <a:off x="6946900" y="4521200"/>
              <a:ext cx="419100" cy="419100"/>
            </a:xfrm>
            <a:custGeom>
              <a:avLst/>
              <a:gdLst/>
              <a:ahLst/>
              <a:cxnLst/>
              <a:rect l="l" t="t" r="r" b="b"/>
              <a:pathLst>
                <a:path w="419100" h="419100">
                  <a:moveTo>
                    <a:pt x="0" y="0"/>
                  </a:moveTo>
                  <a:lnTo>
                    <a:pt x="419100" y="0"/>
                  </a:lnTo>
                  <a:lnTo>
                    <a:pt x="419100" y="419100"/>
                  </a:lnTo>
                  <a:lnTo>
                    <a:pt x="0" y="419100"/>
                  </a:lnTo>
                  <a:close/>
                </a:path>
              </a:pathLst>
            </a:custGeom>
            <a:solidFill>
              <a:srgbClr val="A2D6E0"/>
            </a:solidFill>
          </p:spPr>
          <p:txBody>
            <a:bodyPr lIns="127000" rIns="127000" rtlCol="0" anchor="ctr"/>
            <a:lstStyle/>
            <a:p>
              <a:pPr algn="l"/>
              <a:endParaRPr lang="en-US" sz="1100"/>
            </a:p>
          </p:txBody>
        </p:sp>
        <p:sp>
          <p:nvSpPr>
            <p:cNvPr id="25" name="TextBox 243">
              <a:extLst>
                <a:ext uri="{FF2B5EF4-FFF2-40B4-BE49-F238E27FC236}">
                  <a16:creationId xmlns:a16="http://schemas.microsoft.com/office/drawing/2014/main" id="{944FD5B5-5A32-4626-86CA-94089250F195}"/>
                </a:ext>
              </a:extLst>
            </p:cNvPr>
            <p:cNvSpPr txBox="1"/>
            <p:nvPr/>
          </p:nvSpPr>
          <p:spPr>
            <a:xfrm>
              <a:off x="6997700" y="4572000"/>
              <a:ext cx="366204" cy="320088"/>
            </a:xfrm>
            <a:prstGeom prst="rect">
              <a:avLst/>
            </a:prstGeom>
          </p:spPr>
          <p:txBody>
            <a:bodyPr lIns="31750" tIns="12700" rIns="31750" bIns="12700" rtlCol="0" anchor="t">
              <a:spAutoFit/>
            </a:bodyPr>
            <a:lstStyle/>
            <a:p>
              <a:pPr algn="l" latinLnBrk="1">
                <a:lnSpc>
                  <a:spcPct val="113400"/>
                </a:lnSpc>
              </a:pPr>
              <a:r>
                <a:rPr lang="en-US" sz="1800" b="1" dirty="0">
                  <a:solidFill>
                    <a:srgbClr val="2A3036"/>
                  </a:solidFill>
                  <a:latin typeface="Microsoft YaHei"/>
                  <a:ea typeface="Microsoft YaHei"/>
                </a:rPr>
                <a:t>05</a:t>
              </a:r>
              <a:endParaRPr lang="en-US" sz="1100" dirty="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9"/>
                                        </p:tgtEl>
                                        <p:attrNameLst>
                                          <p:attrName>style.visibility</p:attrName>
                                        </p:attrNameLst>
                                      </p:cBhvr>
                                      <p:to>
                                        <p:strVal val="visible"/>
                                      </p:to>
                                    </p:set>
                                    <p:animEffect transition="in" filter="fade">
                                      <p:cBhvr>
                                        <p:cTn id="13" dur="1000"/>
                                        <p:tgtEl>
                                          <p:spTgt spid="2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1000"/>
                                        <p:tgtEl>
                                          <p:spTgt spid="2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1000"/>
                                        <p:tgtEl>
                                          <p:spTgt spid="2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1000"/>
                                        <p:tgtEl>
                                          <p:spTgt spid="2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1000"/>
                                        <p:tgtEl>
                                          <p:spTgt spid="2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1000"/>
                                        <p:tgtEl>
                                          <p:spTgt spid="2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1000"/>
                                        <p:tgtEl>
                                          <p:spTgt spid="2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fade">
                                      <p:cBhvr>
                                        <p:cTn id="34" dur="1000"/>
                                        <p:tgtEl>
                                          <p:spTgt spid="2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fade">
                                      <p:cBhvr>
                                        <p:cTn id="37" dur="1000"/>
                                        <p:tgtEl>
                                          <p:spTgt spid="2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28" grpId="0" animBg="1"/>
      <p:bldP spid="229" grpId="0" animBg="1"/>
      <p:bldP spid="231" grpId="0" animBg="1"/>
      <p:bldP spid="232" grpId="0" animBg="1"/>
      <p:bldP spid="233" grpId="0" animBg="1"/>
      <p:bldP spid="234" grpId="0" animBg="1"/>
      <p:bldP spid="235" grpId="0" animBg="1"/>
      <p:bldP spid="236" grpId="0" animBg="1"/>
      <p:bldP spid="239" grpId="0" animBg="1"/>
      <p:bldP spid="242"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 name="TextBox 1"/>
          <p:cNvSpPr txBox="1"/>
          <p:nvPr/>
        </p:nvSpPr>
        <p:spPr>
          <a:xfrm>
            <a:off x="4241800" y="673100"/>
            <a:ext cx="3057906" cy="418191"/>
          </a:xfrm>
          <a:prstGeom prst="rect">
            <a:avLst/>
          </a:prstGeom>
        </p:spPr>
        <p:txBody>
          <a:bodyPr lIns="31750" tIns="12700" rIns="31750" bIns="12700" rtlCol="0" anchor="t">
            <a:spAutoFit/>
          </a:bodyPr>
          <a:lstStyle/>
          <a:p>
            <a:pPr algn="ctr" latinLnBrk="1">
              <a:lnSpc>
                <a:spcPct val="113400"/>
              </a:lnSpc>
            </a:pPr>
            <a:r>
              <a:rPr lang="en-US" sz="2400" b="1" spc="100" dirty="0" err="1">
                <a:solidFill>
                  <a:srgbClr val="2A3036"/>
                </a:solidFill>
                <a:latin typeface="Microsoft YaHei"/>
                <a:ea typeface="Microsoft YaHei"/>
              </a:rPr>
              <a:t>附录：文献</a:t>
            </a:r>
            <a:r>
              <a:rPr lang="zh-CN" altLang="en-US" sz="2400" b="1" spc="100" dirty="0">
                <a:solidFill>
                  <a:srgbClr val="2A3036"/>
                </a:solidFill>
                <a:latin typeface="Microsoft YaHei"/>
                <a:ea typeface="Microsoft YaHei"/>
              </a:rPr>
              <a:t>参考</a:t>
            </a:r>
            <a:endParaRPr lang="en-US" sz="1100" dirty="0"/>
          </a:p>
        </p:txBody>
      </p:sp>
      <p:sp>
        <p:nvSpPr>
          <p:cNvPr id="306" name="Freeform 2"/>
          <p:cNvSpPr/>
          <p:nvPr/>
        </p:nvSpPr>
        <p:spPr>
          <a:xfrm>
            <a:off x="5499100" y="12573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6" name="文本框 5">
            <a:extLst>
              <a:ext uri="{FF2B5EF4-FFF2-40B4-BE49-F238E27FC236}">
                <a16:creationId xmlns:a16="http://schemas.microsoft.com/office/drawing/2014/main" id="{A0C07E00-FE50-45BA-9121-9C8F37388F71}"/>
              </a:ext>
            </a:extLst>
          </p:cNvPr>
          <p:cNvSpPr txBox="1"/>
          <p:nvPr/>
        </p:nvSpPr>
        <p:spPr>
          <a:xfrm>
            <a:off x="139700" y="1403133"/>
            <a:ext cx="11277600" cy="4165499"/>
          </a:xfrm>
          <a:prstGeom prst="rect">
            <a:avLst/>
          </a:prstGeom>
          <a:noFill/>
        </p:spPr>
        <p:txBody>
          <a:bodyPr wrap="square">
            <a:spAutoFit/>
          </a:bodyPr>
          <a:lstStyle/>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[1] Goodfellow I J ,  </a:t>
            </a:r>
            <a:r>
              <a:rPr lang="en-US" altLang="zh-CN" sz="1100" kern="100" dirty="0" err="1">
                <a:effectLst/>
                <a:latin typeface="微软雅黑" panose="020B0503020204020204" pitchFamily="34" charset="-122"/>
                <a:ea typeface="微软雅黑" panose="020B0503020204020204" pitchFamily="34" charset="-122"/>
              </a:rPr>
              <a:t>Pouget</a:t>
            </a:r>
            <a:r>
              <a:rPr lang="en-US" altLang="zh-CN" sz="1100" kern="100" dirty="0">
                <a:effectLst/>
                <a:latin typeface="微软雅黑" panose="020B0503020204020204" pitchFamily="34" charset="-122"/>
                <a:ea typeface="微软雅黑" panose="020B0503020204020204" pitchFamily="34" charset="-122"/>
              </a:rPr>
              <a:t>-Abadie J ,  Mirza M , et al. Generative Adversarial Networks[J]. Advances in Neural Information Processing Systems, 2014, 3:2672-2680.</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[2] </a:t>
            </a:r>
            <a:r>
              <a:rPr lang="en-US" altLang="zh-CN" sz="1100" kern="100" dirty="0" err="1">
                <a:effectLst/>
                <a:latin typeface="微软雅黑" panose="020B0503020204020204" pitchFamily="34" charset="-122"/>
                <a:ea typeface="微软雅黑" panose="020B0503020204020204" pitchFamily="34" charset="-122"/>
              </a:rPr>
              <a:t>Karras</a:t>
            </a:r>
            <a:r>
              <a:rPr lang="en-US" altLang="zh-CN" sz="1100" kern="100" dirty="0">
                <a:effectLst/>
                <a:latin typeface="微软雅黑" panose="020B0503020204020204" pitchFamily="34" charset="-122"/>
                <a:ea typeface="微软雅黑" panose="020B0503020204020204" pitchFamily="34" charset="-122"/>
              </a:rPr>
              <a:t> T ,  Aila T ,  Laine S , et al. Progressive Growing of GANs for Improved Quality, Stability, and Variation[J].  2017.</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[3] </a:t>
            </a:r>
            <a:r>
              <a:rPr lang="en-US" altLang="zh-CN" sz="1100" kern="100" dirty="0" err="1">
                <a:effectLst/>
                <a:latin typeface="微软雅黑" panose="020B0503020204020204" pitchFamily="34" charset="-122"/>
                <a:ea typeface="微软雅黑" panose="020B0503020204020204" pitchFamily="34" charset="-122"/>
              </a:rPr>
              <a:t>Karras</a:t>
            </a:r>
            <a:r>
              <a:rPr lang="en-US" altLang="zh-CN" sz="1100" kern="100" dirty="0">
                <a:effectLst/>
                <a:latin typeface="微软雅黑" panose="020B0503020204020204" pitchFamily="34" charset="-122"/>
                <a:ea typeface="微软雅黑" panose="020B0503020204020204" pitchFamily="34" charset="-122"/>
              </a:rPr>
              <a:t> T ,  Laine S ,  Aila T . A Style-Based Generator Architecture for Generative Adversarial Networks[C]// 2019 IEEE/CVF Conference on Computer Vision and Pattern Recognition (CVPR). IEEE, 2019.</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[4] Radford A ,  Metz L ,  </a:t>
            </a:r>
            <a:r>
              <a:rPr lang="en-US" altLang="zh-CN" sz="1100" kern="100" dirty="0" err="1">
                <a:effectLst/>
                <a:latin typeface="微软雅黑" panose="020B0503020204020204" pitchFamily="34" charset="-122"/>
                <a:ea typeface="微软雅黑" panose="020B0503020204020204" pitchFamily="34" charset="-122"/>
              </a:rPr>
              <a:t>Chintala</a:t>
            </a:r>
            <a:r>
              <a:rPr lang="en-US" altLang="zh-CN" sz="1100" kern="100" dirty="0">
                <a:effectLst/>
                <a:latin typeface="微软雅黑" panose="020B0503020204020204" pitchFamily="34" charset="-122"/>
                <a:ea typeface="微软雅黑" panose="020B0503020204020204" pitchFamily="34" charset="-122"/>
              </a:rPr>
              <a:t> S . Unsupervised Representation Learning with Deep Convolutional Generative Adversarial Networks[J]. Computer </a:t>
            </a:r>
            <a:r>
              <a:rPr lang="en-US" altLang="zh-CN" sz="1100" kern="100" dirty="0" err="1">
                <a:effectLst/>
                <a:latin typeface="微软雅黑" panose="020B0503020204020204" pitchFamily="34" charset="-122"/>
                <a:ea typeface="微软雅黑" panose="020B0503020204020204" pitchFamily="34" charset="-122"/>
              </a:rPr>
              <a:t>ence</a:t>
            </a:r>
            <a:r>
              <a:rPr lang="en-US" altLang="zh-CN" sz="1100" kern="100" dirty="0">
                <a:effectLst/>
                <a:latin typeface="微软雅黑" panose="020B0503020204020204" pitchFamily="34" charset="-122"/>
                <a:ea typeface="微软雅黑" panose="020B0503020204020204" pitchFamily="34" charset="-122"/>
              </a:rPr>
              <a:t>, 2015.</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[5] Li A ,  Zheng C ,  Peng R , et al. Dynamic Attention Based Generative Adversarial Network with Phase Post-Processing for Speech Enhancement[J].  2020.</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[6] Zhu J Y ,  Park T ,  Isola P , et al. Unpaired Image-to-Image Translation using Cycle-Consistent Adversarial Networks[J]. IEEE, 2017.</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[7] Chen Y ,  Lai Y K ,  Liu Y J . </a:t>
            </a:r>
            <a:r>
              <a:rPr lang="en-US" altLang="zh-CN" sz="1100" kern="100" dirty="0" err="1">
                <a:effectLst/>
                <a:latin typeface="微软雅黑" panose="020B0503020204020204" pitchFamily="34" charset="-122"/>
                <a:ea typeface="微软雅黑" panose="020B0503020204020204" pitchFamily="34" charset="-122"/>
              </a:rPr>
              <a:t>CartoonGAN</a:t>
            </a:r>
            <a:r>
              <a:rPr lang="en-US" altLang="zh-CN" sz="1100" kern="100" dirty="0">
                <a:effectLst/>
                <a:latin typeface="微软雅黑" panose="020B0503020204020204" pitchFamily="34" charset="-122"/>
                <a:ea typeface="微软雅黑" panose="020B0503020204020204" pitchFamily="34" charset="-122"/>
              </a:rPr>
              <a:t>: Generative Adversarial Networks for Photo </a:t>
            </a:r>
            <a:r>
              <a:rPr lang="en-US" altLang="zh-CN" sz="1100" kern="100" dirty="0" err="1">
                <a:effectLst/>
                <a:latin typeface="微软雅黑" panose="020B0503020204020204" pitchFamily="34" charset="-122"/>
                <a:ea typeface="微软雅黑" panose="020B0503020204020204" pitchFamily="34" charset="-122"/>
              </a:rPr>
              <a:t>Cartoonization</a:t>
            </a:r>
            <a:r>
              <a:rPr lang="en-US" altLang="zh-CN" sz="1100" kern="100" dirty="0">
                <a:effectLst/>
                <a:latin typeface="微软雅黑" panose="020B0503020204020204" pitchFamily="34" charset="-122"/>
                <a:ea typeface="微软雅黑" panose="020B0503020204020204" pitchFamily="34" charset="-122"/>
              </a:rPr>
              <a:t>[C]// IEEE/CVF Conference on Computer Vision &amp; Pattern Recognition. IEEE, 2018.</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[8] Wu H ,  Zheng S ,  Zhang J , et al. GP-GAN: Towards Realistic High-Resolution Image Blending[J].  2017.</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[9] Zhang H ,  Xu T ,  Li H , et al. </a:t>
            </a:r>
            <a:r>
              <a:rPr lang="en-US" altLang="zh-CN" sz="1100" kern="100" dirty="0" err="1">
                <a:effectLst/>
                <a:latin typeface="微软雅黑" panose="020B0503020204020204" pitchFamily="34" charset="-122"/>
                <a:ea typeface="微软雅黑" panose="020B0503020204020204" pitchFamily="34" charset="-122"/>
              </a:rPr>
              <a:t>StackGAN</a:t>
            </a:r>
            <a:r>
              <a:rPr lang="en-US" altLang="zh-CN" sz="1100" kern="100" dirty="0">
                <a:effectLst/>
                <a:latin typeface="微软雅黑" panose="020B0503020204020204" pitchFamily="34" charset="-122"/>
                <a:ea typeface="微软雅黑" panose="020B0503020204020204" pitchFamily="34" charset="-122"/>
              </a:rPr>
              <a:t>: Text to Photo-realistic Image Synthesis with Stacked Generative Adversarial Networks[J]. IEEE, 2017.</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[10]</a:t>
            </a:r>
            <a:r>
              <a:rPr lang="zh-CN" altLang="zh-CN" sz="1100" kern="100" dirty="0">
                <a:effectLst/>
                <a:latin typeface="微软雅黑" panose="020B0503020204020204" pitchFamily="34" charset="-122"/>
                <a:ea typeface="微软雅黑" panose="020B0503020204020204" pitchFamily="34" charset="-122"/>
              </a:rPr>
              <a:t>董虎胜</a:t>
            </a:r>
            <a:r>
              <a:rPr lang="en-US" altLang="zh-CN" sz="1100" kern="100" dirty="0">
                <a:effectLst/>
                <a:latin typeface="微软雅黑" panose="020B0503020204020204" pitchFamily="34" charset="-122"/>
                <a:ea typeface="微软雅黑" panose="020B0503020204020204" pitchFamily="34" charset="-122"/>
              </a:rPr>
              <a:t>, </a:t>
            </a:r>
            <a:r>
              <a:rPr lang="zh-CN" altLang="zh-CN" sz="1100" kern="100" dirty="0">
                <a:effectLst/>
                <a:latin typeface="微软雅黑" panose="020B0503020204020204" pitchFamily="34" charset="-122"/>
                <a:ea typeface="微软雅黑" panose="020B0503020204020204" pitchFamily="34" charset="-122"/>
              </a:rPr>
              <a:t>刘诚志</a:t>
            </a:r>
            <a:r>
              <a:rPr lang="en-US" altLang="zh-CN" sz="1100" kern="100" dirty="0">
                <a:effectLst/>
                <a:latin typeface="微软雅黑" panose="020B0503020204020204" pitchFamily="34" charset="-122"/>
                <a:ea typeface="微软雅黑" panose="020B0503020204020204" pitchFamily="34" charset="-122"/>
              </a:rPr>
              <a:t>, </a:t>
            </a:r>
            <a:r>
              <a:rPr lang="zh-CN" altLang="zh-CN" sz="1100" kern="100" dirty="0">
                <a:effectLst/>
                <a:latin typeface="微软雅黑" panose="020B0503020204020204" pitchFamily="34" charset="-122"/>
                <a:ea typeface="微软雅黑" panose="020B0503020204020204" pitchFamily="34" charset="-122"/>
              </a:rPr>
              <a:t>朱晶</a:t>
            </a:r>
            <a:r>
              <a:rPr lang="en-US" altLang="zh-CN" sz="1100" kern="100" dirty="0">
                <a:effectLst/>
                <a:latin typeface="微软雅黑" panose="020B0503020204020204" pitchFamily="34" charset="-122"/>
                <a:ea typeface="微软雅黑" panose="020B0503020204020204" pitchFamily="34" charset="-122"/>
              </a:rPr>
              <a:t>,</a:t>
            </a:r>
            <a:r>
              <a:rPr lang="zh-CN" altLang="zh-CN" sz="1100" kern="100" dirty="0">
                <a:effectLst/>
                <a:latin typeface="微软雅黑" panose="020B0503020204020204" pitchFamily="34" charset="-122"/>
                <a:ea typeface="微软雅黑" panose="020B0503020204020204" pitchFamily="34" charset="-122"/>
              </a:rPr>
              <a:t>等</a:t>
            </a:r>
            <a:r>
              <a:rPr lang="en-US" altLang="zh-CN" sz="1100" kern="100" dirty="0">
                <a:effectLst/>
                <a:latin typeface="微软雅黑" panose="020B0503020204020204" pitchFamily="34" charset="-122"/>
                <a:ea typeface="微软雅黑" panose="020B0503020204020204" pitchFamily="34" charset="-122"/>
              </a:rPr>
              <a:t>. </a:t>
            </a:r>
            <a:r>
              <a:rPr lang="zh-CN" altLang="zh-CN" sz="1100" kern="100" dirty="0">
                <a:effectLst/>
                <a:latin typeface="微软雅黑" panose="020B0503020204020204" pitchFamily="34" charset="-122"/>
                <a:ea typeface="微软雅黑" panose="020B0503020204020204" pitchFamily="34" charset="-122"/>
              </a:rPr>
              <a:t>基于</a:t>
            </a:r>
            <a:r>
              <a:rPr lang="en-US" altLang="zh-CN" sz="1100" kern="100" dirty="0" err="1">
                <a:effectLst/>
                <a:latin typeface="微软雅黑" panose="020B0503020204020204" pitchFamily="34" charset="-122"/>
                <a:ea typeface="微软雅黑" panose="020B0503020204020204" pitchFamily="34" charset="-122"/>
              </a:rPr>
              <a:t>StyleGAN</a:t>
            </a:r>
            <a:r>
              <a:rPr lang="zh-CN" altLang="zh-CN" sz="1100" kern="100" dirty="0">
                <a:effectLst/>
                <a:latin typeface="微软雅黑" panose="020B0503020204020204" pitchFamily="34" charset="-122"/>
                <a:ea typeface="微软雅黑" panose="020B0503020204020204" pitchFamily="34" charset="-122"/>
              </a:rPr>
              <a:t>的动漫图像生成</a:t>
            </a:r>
            <a:r>
              <a:rPr lang="en-US" altLang="zh-CN" sz="1100" kern="100" dirty="0">
                <a:effectLst/>
                <a:latin typeface="微软雅黑" panose="020B0503020204020204" pitchFamily="34" charset="-122"/>
                <a:ea typeface="微软雅黑" panose="020B0503020204020204" pitchFamily="34" charset="-122"/>
              </a:rPr>
              <a:t>[J]. </a:t>
            </a:r>
            <a:r>
              <a:rPr lang="zh-CN" altLang="zh-CN" sz="1100" kern="100" dirty="0">
                <a:effectLst/>
                <a:latin typeface="微软雅黑" panose="020B0503020204020204" pitchFamily="34" charset="-122"/>
                <a:ea typeface="微软雅黑" panose="020B0503020204020204" pitchFamily="34" charset="-122"/>
              </a:rPr>
              <a:t>甘肃科技纵横</a:t>
            </a:r>
            <a:r>
              <a:rPr lang="en-US" altLang="zh-CN" sz="1100" kern="100" dirty="0">
                <a:effectLst/>
                <a:latin typeface="微软雅黑" panose="020B0503020204020204" pitchFamily="34" charset="-122"/>
                <a:ea typeface="微软雅黑" panose="020B0503020204020204" pitchFamily="34" charset="-122"/>
              </a:rPr>
              <a:t>.</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[11]</a:t>
            </a:r>
            <a:r>
              <a:rPr lang="zh-CN" altLang="zh-CN" sz="1100" kern="100" dirty="0">
                <a:effectLst/>
                <a:latin typeface="微软雅黑" panose="020B0503020204020204" pitchFamily="34" charset="-122"/>
                <a:ea typeface="微软雅黑" panose="020B0503020204020204" pitchFamily="34" charset="-122"/>
              </a:rPr>
              <a:t>朱嘉琪</a:t>
            </a:r>
            <a:r>
              <a:rPr lang="en-US" altLang="zh-CN" sz="1100" kern="100" dirty="0">
                <a:effectLst/>
                <a:latin typeface="微软雅黑" panose="020B0503020204020204" pitchFamily="34" charset="-122"/>
                <a:ea typeface="微软雅黑" panose="020B0503020204020204" pitchFamily="34" charset="-122"/>
              </a:rPr>
              <a:t>. </a:t>
            </a:r>
            <a:r>
              <a:rPr lang="zh-CN" altLang="zh-CN" sz="1100" kern="100" dirty="0">
                <a:effectLst/>
                <a:latin typeface="微软雅黑" panose="020B0503020204020204" pitchFamily="34" charset="-122"/>
                <a:ea typeface="微软雅黑" panose="020B0503020204020204" pitchFamily="34" charset="-122"/>
              </a:rPr>
              <a:t>基于生成对抗网络的人脸图像合成</a:t>
            </a:r>
            <a:r>
              <a:rPr lang="en-US" altLang="zh-CN" sz="1100" kern="100" dirty="0">
                <a:effectLst/>
                <a:latin typeface="微软雅黑" panose="020B0503020204020204" pitchFamily="34" charset="-122"/>
                <a:ea typeface="微软雅黑" panose="020B0503020204020204" pitchFamily="34" charset="-122"/>
              </a:rPr>
              <a:t>[D].</a:t>
            </a:r>
            <a:r>
              <a:rPr lang="zh-CN" altLang="zh-CN" sz="1100" kern="100" dirty="0">
                <a:effectLst/>
                <a:latin typeface="微软雅黑" panose="020B0503020204020204" pitchFamily="34" charset="-122"/>
                <a:ea typeface="微软雅黑" panose="020B0503020204020204" pitchFamily="34" charset="-122"/>
              </a:rPr>
              <a:t>合肥工业大学</a:t>
            </a:r>
            <a:r>
              <a:rPr lang="en-US" altLang="zh-CN" sz="1100" kern="100" dirty="0">
                <a:effectLst/>
                <a:latin typeface="微软雅黑" panose="020B0503020204020204" pitchFamily="34" charset="-122"/>
                <a:ea typeface="微软雅黑" panose="020B0503020204020204" pitchFamily="34" charset="-122"/>
              </a:rPr>
              <a:t>,2021.DOI:10.27101/d.cnki.ghfgu.2021.001094.</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[12] </a:t>
            </a:r>
            <a:r>
              <a:rPr lang="en-US" altLang="zh-CN" sz="1100" kern="100" dirty="0" err="1">
                <a:effectLst/>
                <a:latin typeface="微软雅黑" panose="020B0503020204020204" pitchFamily="34" charset="-122"/>
                <a:ea typeface="微软雅黑" panose="020B0503020204020204" pitchFamily="34" charset="-122"/>
              </a:rPr>
              <a:t>Jin</a:t>
            </a:r>
            <a:r>
              <a:rPr lang="en-US" altLang="zh-CN" sz="1100" kern="100" dirty="0">
                <a:effectLst/>
                <a:latin typeface="微软雅黑" panose="020B0503020204020204" pitchFamily="34" charset="-122"/>
                <a:ea typeface="微软雅黑" panose="020B0503020204020204" pitchFamily="34" charset="-122"/>
              </a:rPr>
              <a:t> Y ,  Zhang J ,  Li M , et al. Towards the Automatic Anime Characters Creation with Generative Adversarial Networks[J].  2017.</a:t>
            </a:r>
            <a:endParaRPr lang="zh-CN" altLang="zh-CN" sz="1100" kern="100" dirty="0">
              <a:effectLst/>
              <a:latin typeface="微软雅黑" panose="020B0503020204020204" pitchFamily="34" charset="-122"/>
              <a:ea typeface="微软雅黑" panose="020B0503020204020204" pitchFamily="34" charset="-122"/>
            </a:endParaRPr>
          </a:p>
          <a:p>
            <a:pPr indent="304800" algn="just">
              <a:lnSpc>
                <a:spcPts val="2000"/>
              </a:lnSpc>
            </a:pPr>
            <a:r>
              <a:rPr lang="en-US" altLang="zh-CN" sz="1100" kern="100" dirty="0">
                <a:effectLst/>
                <a:latin typeface="微软雅黑" panose="020B0503020204020204" pitchFamily="34" charset="-122"/>
                <a:ea typeface="微软雅黑" panose="020B0503020204020204" pitchFamily="34" charset="-122"/>
              </a:rPr>
              <a:t>[13]</a:t>
            </a:r>
            <a:r>
              <a:rPr lang="zh-CN" altLang="zh-CN" sz="1100" kern="100" dirty="0">
                <a:effectLst/>
                <a:latin typeface="微软雅黑" panose="020B0503020204020204" pitchFamily="34" charset="-122"/>
                <a:ea typeface="微软雅黑" panose="020B0503020204020204" pitchFamily="34" charset="-122"/>
              </a:rPr>
              <a:t>孙天鹏</a:t>
            </a:r>
            <a:r>
              <a:rPr lang="en-US" altLang="zh-CN" sz="1100" kern="100" dirty="0">
                <a:effectLst/>
                <a:latin typeface="微软雅黑" panose="020B0503020204020204" pitchFamily="34" charset="-122"/>
                <a:ea typeface="微软雅黑" panose="020B0503020204020204" pitchFamily="34" charset="-122"/>
              </a:rPr>
              <a:t>,</a:t>
            </a:r>
            <a:r>
              <a:rPr lang="zh-CN" altLang="zh-CN" sz="1100" kern="100" dirty="0">
                <a:effectLst/>
                <a:latin typeface="微软雅黑" panose="020B0503020204020204" pitchFamily="34" charset="-122"/>
                <a:ea typeface="微软雅黑" panose="020B0503020204020204" pitchFamily="34" charset="-122"/>
              </a:rPr>
              <a:t>周宁宁</a:t>
            </a:r>
            <a:r>
              <a:rPr lang="en-US" altLang="zh-CN" sz="1100" kern="100" dirty="0">
                <a:effectLst/>
                <a:latin typeface="微软雅黑" panose="020B0503020204020204" pitchFamily="34" charset="-122"/>
                <a:ea typeface="微软雅黑" panose="020B0503020204020204" pitchFamily="34" charset="-122"/>
              </a:rPr>
              <a:t>,</a:t>
            </a:r>
            <a:r>
              <a:rPr lang="zh-CN" altLang="zh-CN" sz="1100" kern="100" dirty="0">
                <a:effectLst/>
                <a:latin typeface="微软雅黑" panose="020B0503020204020204" pitchFamily="34" charset="-122"/>
                <a:ea typeface="微软雅黑" panose="020B0503020204020204" pitchFamily="34" charset="-122"/>
              </a:rPr>
              <a:t>黄国方</a:t>
            </a:r>
            <a:r>
              <a:rPr lang="en-US" altLang="zh-CN" sz="1100" kern="100" dirty="0">
                <a:effectLst/>
                <a:latin typeface="微软雅黑" panose="020B0503020204020204" pitchFamily="34" charset="-122"/>
                <a:ea typeface="微软雅黑" panose="020B0503020204020204" pitchFamily="34" charset="-122"/>
              </a:rPr>
              <a:t>.</a:t>
            </a:r>
            <a:r>
              <a:rPr lang="zh-CN" altLang="zh-CN" sz="1100" kern="100" dirty="0">
                <a:effectLst/>
                <a:latin typeface="微软雅黑" panose="020B0503020204020204" pitchFamily="34" charset="-122"/>
                <a:ea typeface="微软雅黑" panose="020B0503020204020204" pitchFamily="34" charset="-122"/>
              </a:rPr>
              <a:t>新的基于</a:t>
            </a:r>
            <a:r>
              <a:rPr lang="en-US" altLang="zh-CN" sz="1100" kern="100" dirty="0">
                <a:effectLst/>
                <a:latin typeface="微软雅黑" panose="020B0503020204020204" pitchFamily="34" charset="-122"/>
                <a:ea typeface="微软雅黑" panose="020B0503020204020204" pitchFamily="34" charset="-122"/>
              </a:rPr>
              <a:t>GAN</a:t>
            </a:r>
            <a:r>
              <a:rPr lang="zh-CN" altLang="zh-CN" sz="1100" kern="100" dirty="0">
                <a:effectLst/>
                <a:latin typeface="微软雅黑" panose="020B0503020204020204" pitchFamily="34" charset="-122"/>
                <a:ea typeface="微软雅黑" panose="020B0503020204020204" pitchFamily="34" charset="-122"/>
              </a:rPr>
              <a:t>的局部写实感漫画图像风格迁移</a:t>
            </a:r>
            <a:r>
              <a:rPr lang="en-US" altLang="zh-CN" sz="1100" kern="100" dirty="0">
                <a:effectLst/>
                <a:latin typeface="微软雅黑" panose="020B0503020204020204" pitchFamily="34" charset="-122"/>
                <a:ea typeface="微软雅黑" panose="020B0503020204020204" pitchFamily="34" charset="-122"/>
              </a:rPr>
              <a:t>[J/OL].</a:t>
            </a:r>
            <a:r>
              <a:rPr lang="zh-CN" altLang="zh-CN" sz="1100" kern="100" dirty="0">
                <a:effectLst/>
                <a:latin typeface="微软雅黑" panose="020B0503020204020204" pitchFamily="34" charset="-122"/>
                <a:ea typeface="微软雅黑" panose="020B0503020204020204" pitchFamily="34" charset="-122"/>
              </a:rPr>
              <a:t>计算机工程与应用</a:t>
            </a:r>
            <a:r>
              <a:rPr lang="en-US" altLang="zh-CN" sz="1100" kern="100" dirty="0">
                <a:effectLst/>
                <a:latin typeface="微软雅黑" panose="020B0503020204020204" pitchFamily="34" charset="-122"/>
                <a:ea typeface="微软雅黑" panose="020B0503020204020204" pitchFamily="34" charset="-122"/>
              </a:rPr>
              <a:t>:1-14[2022-03-04].http://kns.cnki.net/</a:t>
            </a:r>
            <a:r>
              <a:rPr lang="en-US" altLang="zh-CN" sz="1100" kern="100" dirty="0" err="1">
                <a:effectLst/>
                <a:latin typeface="微软雅黑" panose="020B0503020204020204" pitchFamily="34" charset="-122"/>
                <a:ea typeface="微软雅黑" panose="020B0503020204020204" pitchFamily="34" charset="-122"/>
              </a:rPr>
              <a:t>kcms</a:t>
            </a:r>
            <a:r>
              <a:rPr lang="en-US" altLang="zh-CN" sz="1100" kern="100" dirty="0">
                <a:effectLst/>
                <a:latin typeface="微软雅黑" panose="020B0503020204020204" pitchFamily="34" charset="-122"/>
                <a:ea typeface="微软雅黑" panose="020B0503020204020204" pitchFamily="34" charset="-122"/>
              </a:rPr>
              <a:t>/detail/11.2127.TP.20210706.1407.014.html.</a:t>
            </a:r>
            <a:endParaRPr lang="zh-CN" altLang="zh-CN" sz="1100" kern="100" dirty="0">
              <a:effectLst/>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8" name="Picture 1"/>
          <p:cNvPicPr>
            <a:picLocks noChangeAspect="1"/>
          </p:cNvPicPr>
          <p:nvPr/>
        </p:nvPicPr>
        <p:blipFill>
          <a:blip r:embed="rId2"/>
          <a:stretch>
            <a:fillRect/>
          </a:stretch>
        </p:blipFill>
        <p:spPr>
          <a:xfrm>
            <a:off x="-13208" y="-9271"/>
            <a:ext cx="11571280" cy="6514202"/>
          </a:xfrm>
          <a:prstGeom prst="rect">
            <a:avLst/>
          </a:prstGeom>
        </p:spPr>
      </p:pic>
      <p:sp>
        <p:nvSpPr>
          <p:cNvPr id="309" name="TextBox 2"/>
          <p:cNvSpPr txBox="1"/>
          <p:nvPr/>
        </p:nvSpPr>
        <p:spPr>
          <a:xfrm>
            <a:off x="2730500" y="2565400"/>
            <a:ext cx="6009322" cy="977900"/>
          </a:xfrm>
          <a:prstGeom prst="rect">
            <a:avLst/>
          </a:prstGeom>
        </p:spPr>
        <p:txBody>
          <a:bodyPr lIns="31750" tIns="12700" rIns="31750" bIns="12700" rtlCol="0" anchor="t">
            <a:spAutoFit/>
          </a:bodyPr>
          <a:lstStyle/>
          <a:p>
            <a:pPr algn="ctr" latinLnBrk="1">
              <a:lnSpc>
                <a:spcPct val="113400"/>
              </a:lnSpc>
            </a:pPr>
            <a:r>
              <a:rPr lang="en-US" sz="5400" b="0" spc="300">
                <a:solidFill>
                  <a:srgbClr val="2A3036"/>
                </a:solidFill>
                <a:latin typeface="Microsoft YaHei"/>
                <a:ea typeface="Microsoft YaHei"/>
              </a:rPr>
              <a:t>谢谢观看</a:t>
            </a:r>
            <a:endParaRPr lang="en-US" sz="1100"/>
          </a:p>
        </p:txBody>
      </p:sp>
      <p:sp>
        <p:nvSpPr>
          <p:cNvPr id="310" name="Freeform 3"/>
          <p:cNvSpPr/>
          <p:nvPr/>
        </p:nvSpPr>
        <p:spPr>
          <a:xfrm>
            <a:off x="5321300" y="3606800"/>
            <a:ext cx="798087" cy="0"/>
          </a:xfrm>
          <a:custGeom>
            <a:avLst/>
            <a:gdLst/>
            <a:ahLst/>
            <a:cxnLst/>
            <a:rect l="l" t="t" r="r" b="b"/>
            <a:pathLst>
              <a:path w="798087">
                <a:moveTo>
                  <a:pt x="0" y="0"/>
                </a:moveTo>
                <a:lnTo>
                  <a:pt x="798087" y="0"/>
                </a:lnTo>
              </a:path>
            </a:pathLst>
          </a:custGeom>
          <a:solidFill>
            <a:srgbClr val="A2D6E0"/>
          </a:solidFill>
          <a:ln w="38100">
            <a:solidFill>
              <a:srgbClr val="A2D6E0"/>
            </a:solidFill>
            <a:prstDash val="solid"/>
            <a:headEnd type="none" w="med" len="med"/>
            <a:tailEnd type="none" w="med" len="med"/>
          </a:ln>
        </p:spPr>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0"/>
                                        </p:tgtEl>
                                        <p:attrNameLst>
                                          <p:attrName>style.visibility</p:attrName>
                                        </p:attrNameLst>
                                      </p:cBhvr>
                                      <p:to>
                                        <p:strVal val="visible"/>
                                      </p:to>
                                    </p:set>
                                    <p:animEffect transition="in" filter="fade">
                                      <p:cBhvr>
                                        <p:cTn id="13"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Freeform 1"/>
          <p:cNvSpPr/>
          <p:nvPr/>
        </p:nvSpPr>
        <p:spPr>
          <a:xfrm>
            <a:off x="-12700" y="-12700"/>
            <a:ext cx="5799830" cy="6535064"/>
          </a:xfrm>
          <a:custGeom>
            <a:avLst/>
            <a:gdLst/>
            <a:ahLst/>
            <a:cxnLst/>
            <a:rect l="l" t="t" r="r" b="b"/>
            <a:pathLst>
              <a:path w="5799830" h="6535064">
                <a:moveTo>
                  <a:pt x="0" y="0"/>
                </a:moveTo>
                <a:lnTo>
                  <a:pt x="5799830" y="0"/>
                </a:lnTo>
                <a:lnTo>
                  <a:pt x="5799830" y="6535064"/>
                </a:lnTo>
                <a:lnTo>
                  <a:pt x="0" y="6535064"/>
                </a:lnTo>
                <a:close/>
              </a:path>
            </a:pathLst>
          </a:custGeom>
          <a:solidFill>
            <a:srgbClr val="A2D6E0"/>
          </a:solidFill>
        </p:spPr>
        <p:txBody>
          <a:bodyPr lIns="127000" rIns="127000" rtlCol="0" anchor="ctr"/>
          <a:lstStyle/>
          <a:p>
            <a:pPr algn="l"/>
            <a:endParaRPr lang="en-US" sz="1100"/>
          </a:p>
        </p:txBody>
      </p:sp>
      <p:sp>
        <p:nvSpPr>
          <p:cNvPr id="8" name="TextBox 2"/>
          <p:cNvSpPr txBox="1"/>
          <p:nvPr/>
        </p:nvSpPr>
        <p:spPr>
          <a:xfrm>
            <a:off x="6692900" y="1953691"/>
            <a:ext cx="1854200" cy="614527"/>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3600" b="0" spc="100" dirty="0">
                <a:solidFill>
                  <a:srgbClr val="2A3036"/>
                </a:solidFill>
                <a:latin typeface="Microsoft YaHei"/>
                <a:ea typeface="Microsoft YaHei"/>
              </a:rPr>
              <a:t>目录</a:t>
            </a:r>
            <a:endParaRPr lang="en-US" sz="1050" dirty="0"/>
          </a:p>
        </p:txBody>
      </p:sp>
      <p:cxnSp>
        <p:nvCxnSpPr>
          <p:cNvPr id="9" name="Connector 3"/>
          <p:cNvCxnSpPr/>
          <p:nvPr/>
        </p:nvCxnSpPr>
        <p:spPr>
          <a:xfrm>
            <a:off x="5359400" y="2451100"/>
            <a:ext cx="798087" cy="0"/>
          </a:xfrm>
          <a:prstGeom prst="straightConnector1">
            <a:avLst/>
          </a:prstGeom>
          <a:solidFill>
            <a:srgbClr val="BDBDBD"/>
          </a:solidFill>
          <a:ln w="38100">
            <a:solidFill>
              <a:srgbClr val="BDBDBD"/>
            </a:solidFill>
            <a:prstDash val="solid"/>
            <a:headEnd type="none" w="med" len="med"/>
            <a:tailEnd type="none" w="med" len="med"/>
          </a:ln>
        </p:spPr>
      </p:cxnSp>
      <p:sp>
        <p:nvSpPr>
          <p:cNvPr id="10" name="TextBox 4"/>
          <p:cNvSpPr txBox="1"/>
          <p:nvPr/>
        </p:nvSpPr>
        <p:spPr>
          <a:xfrm>
            <a:off x="7217105" y="3015120"/>
            <a:ext cx="3035986" cy="352789"/>
          </a:xfrm>
          <a:prstGeom prst="rect">
            <a:avLst/>
          </a:prstGeom>
          <a:solidFill>
            <a:srgbClr val="FFFFFF">
              <a:alpha val="0"/>
            </a:srgbClr>
          </a:solidFill>
        </p:spPr>
        <p:txBody>
          <a:bodyPr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01.选题依据和意义</a:t>
            </a:r>
            <a:endParaRPr lang="en-US" sz="1050" dirty="0"/>
          </a:p>
        </p:txBody>
      </p:sp>
      <p:sp>
        <p:nvSpPr>
          <p:cNvPr id="11" name="TextBox 5"/>
          <p:cNvSpPr txBox="1"/>
          <p:nvPr/>
        </p:nvSpPr>
        <p:spPr>
          <a:xfrm>
            <a:off x="7211923" y="3647186"/>
            <a:ext cx="3046146" cy="352789"/>
          </a:xfrm>
          <a:prstGeom prst="rect">
            <a:avLst/>
          </a:prstGeom>
          <a:solidFill>
            <a:srgbClr val="FFFFFF">
              <a:alpha val="0"/>
            </a:srgbClr>
          </a:solidFill>
        </p:spPr>
        <p:txBody>
          <a:bodyPr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02.国内外研究现状</a:t>
            </a:r>
            <a:endParaRPr lang="en-US" sz="1050" dirty="0"/>
          </a:p>
        </p:txBody>
      </p:sp>
      <p:sp>
        <p:nvSpPr>
          <p:cNvPr id="12" name="TextBox 6"/>
          <p:cNvSpPr txBox="1"/>
          <p:nvPr/>
        </p:nvSpPr>
        <p:spPr>
          <a:xfrm>
            <a:off x="7211899" y="4260266"/>
            <a:ext cx="2833801" cy="352789"/>
          </a:xfrm>
          <a:prstGeom prst="rect">
            <a:avLst/>
          </a:prstGeom>
          <a:solidFill>
            <a:srgbClr val="FFFFFF">
              <a:alpha val="0"/>
            </a:srgbClr>
          </a:solidFill>
        </p:spPr>
        <p:txBody>
          <a:bodyPr wrap="square"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03.基本内容与问题</a:t>
            </a:r>
            <a:endParaRPr lang="en-US" sz="1050" dirty="0"/>
          </a:p>
        </p:txBody>
      </p:sp>
      <p:sp>
        <p:nvSpPr>
          <p:cNvPr id="13" name="TextBox 7"/>
          <p:cNvSpPr txBox="1"/>
          <p:nvPr/>
        </p:nvSpPr>
        <p:spPr>
          <a:xfrm>
            <a:off x="8138131" y="2111876"/>
            <a:ext cx="1995868" cy="418191"/>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400" b="0" spc="100" dirty="0">
                <a:solidFill>
                  <a:srgbClr val="2A3036"/>
                </a:solidFill>
                <a:latin typeface="Microsoft YaHei"/>
                <a:ea typeface="Microsoft YaHei"/>
              </a:rPr>
              <a:t>CONTENE</a:t>
            </a:r>
            <a:endParaRPr lang="en-US" sz="1050" dirty="0"/>
          </a:p>
        </p:txBody>
      </p:sp>
      <p:pic>
        <p:nvPicPr>
          <p:cNvPr id="14" name="Picture 8"/>
          <p:cNvPicPr>
            <a:picLocks noChangeAspect="1"/>
          </p:cNvPicPr>
          <p:nvPr/>
        </p:nvPicPr>
        <p:blipFill>
          <a:blip r:embed="rId2">
            <a:alphaModFix amt="75000"/>
          </a:blip>
          <a:stretch>
            <a:fillRect/>
          </a:stretch>
        </p:blipFill>
        <p:spPr>
          <a:xfrm>
            <a:off x="1003300" y="1117600"/>
            <a:ext cx="3755657" cy="4252283"/>
          </a:xfrm>
          <a:prstGeom prst="rect">
            <a:avLst/>
          </a:prstGeom>
        </p:spPr>
      </p:pic>
      <p:sp>
        <p:nvSpPr>
          <p:cNvPr id="15" name="TextBox 9"/>
          <p:cNvSpPr txBox="1"/>
          <p:nvPr/>
        </p:nvSpPr>
        <p:spPr>
          <a:xfrm>
            <a:off x="7200900" y="4840478"/>
            <a:ext cx="3149600" cy="352789"/>
          </a:xfrm>
          <a:prstGeom prst="rect">
            <a:avLst/>
          </a:prstGeom>
          <a:solidFill>
            <a:srgbClr val="FFFFFF">
              <a:alpha val="0"/>
            </a:srgbClr>
          </a:solidFill>
        </p:spPr>
        <p:txBody>
          <a:bodyPr wrap="square" lIns="31750" tIns="12700" rIns="31750" bIns="12700" rtlCol="0" anchor="t">
            <a:spAutoFit/>
          </a:bodyPr>
          <a:lstStyle/>
          <a:p>
            <a:pPr algn="l" latinLnBrk="1">
              <a:lnSpc>
                <a:spcPct val="113400"/>
              </a:lnSpc>
            </a:pPr>
            <a:r>
              <a:rPr lang="en-US" sz="2000" b="0" dirty="0">
                <a:solidFill>
                  <a:srgbClr val="505050"/>
                </a:solidFill>
                <a:latin typeface="Microsoft YaHei"/>
                <a:ea typeface="Microsoft YaHei"/>
              </a:rPr>
              <a:t>04.研究步骤和方法</a:t>
            </a:r>
            <a:endParaRPr lang="en-US" sz="105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A2D6E0"/>
          </a:solidFill>
        </p:spPr>
        <p:txBody>
          <a:bodyPr lIns="127000" rIns="127000" rtlCol="0" anchor="ctr"/>
          <a:lstStyle/>
          <a:p>
            <a:pPr algn="l"/>
            <a:endParaRPr lang="en-US" sz="1100"/>
          </a:p>
        </p:txBody>
      </p:sp>
      <p:sp>
        <p:nvSpPr>
          <p:cNvPr id="17" name="TextBox 2"/>
          <p:cNvSpPr txBox="1"/>
          <p:nvPr/>
        </p:nvSpPr>
        <p:spPr>
          <a:xfrm>
            <a:off x="2636901" y="2057400"/>
            <a:ext cx="2540000" cy="173355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9600" b="0">
                <a:solidFill>
                  <a:srgbClr val="FFFFFF"/>
                </a:solidFill>
                <a:latin typeface="Microsoft YaHei"/>
                <a:ea typeface="Microsoft YaHei"/>
              </a:rPr>
              <a:t>01</a:t>
            </a:r>
            <a:endParaRPr lang="en-US" sz="1100"/>
          </a:p>
        </p:txBody>
      </p:sp>
      <p:sp>
        <p:nvSpPr>
          <p:cNvPr id="18" name="TextBox 3"/>
          <p:cNvSpPr txBox="1"/>
          <p:nvPr/>
        </p:nvSpPr>
        <p:spPr>
          <a:xfrm>
            <a:off x="2146300" y="3898900"/>
            <a:ext cx="3543872" cy="520700"/>
          </a:xfrm>
          <a:prstGeom prst="rect">
            <a:avLst/>
          </a:prstGeom>
          <a:solidFill>
            <a:srgbClr val="FFFFFF">
              <a:alpha val="0"/>
            </a:srgbClr>
          </a:solidFill>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cxnSp>
        <p:nvCxnSpPr>
          <p:cNvPr id="19" name="Connector 4"/>
          <p:cNvCxnSpPr/>
          <p:nvPr/>
        </p:nvCxnSpPr>
        <p:spPr>
          <a:xfrm>
            <a:off x="2967101" y="4584700"/>
            <a:ext cx="1896903" cy="0"/>
          </a:xfrm>
          <a:prstGeom prst="straightConnector1">
            <a:avLst/>
          </a:prstGeom>
          <a:solidFill>
            <a:srgbClr val="FFFFFF"/>
          </a:solidFill>
          <a:ln w="12700">
            <a:solidFill>
              <a:srgbClr val="FFFFFF"/>
            </a:solidFill>
            <a:prstDash val="solid"/>
            <a:headEnd type="none" w="med" len="med"/>
            <a:tailEnd type="none" w="med" len="med"/>
          </a:ln>
        </p:spPr>
      </p:cxnSp>
      <p:cxnSp>
        <p:nvCxnSpPr>
          <p:cNvPr id="20" name="Connector 5"/>
          <p:cNvCxnSpPr/>
          <p:nvPr/>
        </p:nvCxnSpPr>
        <p:spPr>
          <a:xfrm>
            <a:off x="6153404" y="4088638"/>
            <a:ext cx="0" cy="2452095"/>
          </a:xfrm>
          <a:prstGeom prst="straightConnector1">
            <a:avLst/>
          </a:prstGeom>
          <a:solidFill>
            <a:srgbClr val="C8C8C8"/>
          </a:solidFill>
          <a:ln w="19050">
            <a:solidFill>
              <a:srgbClr val="C8C8C8"/>
            </a:solidFill>
            <a:prstDash val="solid"/>
            <a:headEnd type="none" w="med" len="med"/>
            <a:tailEnd type="none" w="med" len="med"/>
          </a:ln>
        </p:spPr>
      </p:cxnSp>
      <p:sp>
        <p:nvSpPr>
          <p:cNvPr id="21" name="TextBox 6"/>
          <p:cNvSpPr txBox="1"/>
          <p:nvPr/>
        </p:nvSpPr>
        <p:spPr>
          <a:xfrm>
            <a:off x="6756399" y="4316184"/>
            <a:ext cx="3517899" cy="549061"/>
          </a:xfrm>
          <a:prstGeom prst="rect">
            <a:avLst/>
          </a:prstGeom>
          <a:solidFill>
            <a:srgbClr val="FFFFFF">
              <a:alpha val="0"/>
            </a:srgbClr>
          </a:solidFill>
        </p:spPr>
        <p:txBody>
          <a:bodyPr wrap="square" lIns="31750" tIns="12700" rIns="31750" bIns="12700" rtlCol="0" anchor="t">
            <a:spAutoFit/>
          </a:bodyPr>
          <a:lstStyle/>
          <a:p>
            <a:pPr algn="ctr" latinLnBrk="1">
              <a:lnSpc>
                <a:spcPct val="113400"/>
              </a:lnSpc>
            </a:pPr>
            <a:r>
              <a:rPr lang="en-US" sz="3200" b="0" spc="300" dirty="0">
                <a:solidFill>
                  <a:srgbClr val="212121"/>
                </a:solidFill>
                <a:latin typeface="Microsoft YaHei"/>
                <a:ea typeface="Microsoft YaHei"/>
              </a:rPr>
              <a:t>选题依据和意义</a:t>
            </a:r>
            <a:endParaRPr lang="en-US" sz="1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TextBox 2"/>
          <p:cNvSpPr txBox="1"/>
          <p:nvPr/>
        </p:nvSpPr>
        <p:spPr>
          <a:xfrm>
            <a:off x="520700" y="444500"/>
            <a:ext cx="2286000" cy="418191"/>
          </a:xfrm>
          <a:prstGeom prst="rect">
            <a:avLst/>
          </a:prstGeom>
        </p:spPr>
        <p:txBody>
          <a:bodyPr wrap="square"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选题依据和意义</a:t>
            </a:r>
            <a:endParaRPr lang="en-US" sz="1100" dirty="0"/>
          </a:p>
        </p:txBody>
      </p:sp>
      <p:sp>
        <p:nvSpPr>
          <p:cNvPr id="28" name="Freeform 3"/>
          <p:cNvSpPr/>
          <p:nvPr/>
        </p:nvSpPr>
        <p:spPr>
          <a:xfrm>
            <a:off x="825500" y="9779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29" name="TextBox 4"/>
          <p:cNvSpPr txBox="1"/>
          <p:nvPr/>
        </p:nvSpPr>
        <p:spPr>
          <a:xfrm>
            <a:off x="812800" y="1930400"/>
            <a:ext cx="1879600" cy="320088"/>
          </a:xfrm>
          <a:prstGeom prst="rect">
            <a:avLst/>
          </a:prstGeom>
        </p:spPr>
        <p:txBody>
          <a:bodyPr lIns="31750" tIns="12700" rIns="31750" bIns="12700" rtlCol="0" anchor="t">
            <a:spAutoFit/>
          </a:bodyPr>
          <a:lstStyle/>
          <a:p>
            <a:pPr algn="l" latinLnBrk="1">
              <a:lnSpc>
                <a:spcPct val="113400"/>
              </a:lnSpc>
            </a:pPr>
            <a:r>
              <a:rPr lang="en-US" sz="1800" b="0" dirty="0">
                <a:latin typeface="Microsoft YaHei"/>
                <a:ea typeface="Microsoft YaHei"/>
              </a:rPr>
              <a:t>01.</a:t>
            </a:r>
            <a:endParaRPr lang="en-US" sz="1100" dirty="0"/>
          </a:p>
        </p:txBody>
      </p:sp>
      <p:sp>
        <p:nvSpPr>
          <p:cNvPr id="30" name="TextBox 5"/>
          <p:cNvSpPr txBox="1"/>
          <p:nvPr/>
        </p:nvSpPr>
        <p:spPr>
          <a:xfrm>
            <a:off x="774700" y="2260600"/>
            <a:ext cx="4223893" cy="636072"/>
          </a:xfrm>
          <a:prstGeom prst="rect">
            <a:avLst/>
          </a:prstGeom>
        </p:spPr>
        <p:txBody>
          <a:bodyPr lIns="31750" tIns="12700" rIns="31750" bIns="12700" rtlCol="0" anchor="t">
            <a:spAutoFit/>
          </a:bodyPr>
          <a:lstStyle/>
          <a:p>
            <a:pPr latinLnBrk="1">
              <a:lnSpc>
                <a:spcPct val="113400"/>
              </a:lnSpc>
            </a:pPr>
            <a:r>
              <a:rPr lang="zh-CN" altLang="en-US" sz="1200" dirty="0">
                <a:latin typeface="微软雅黑" panose="020B0503020204020204" pitchFamily="34" charset="-122"/>
                <a:ea typeface="微软雅黑" panose="020B0503020204020204" pitchFamily="34" charset="-122"/>
              </a:rPr>
              <a:t>       动漫是人们广为喜爱的一种艺术表现形式，一些经典的动漫人物形象可以唤起人们心中的美好回忆。在各种社交平台上人们常喜欢使用动漫人物作为账号的头像。</a:t>
            </a:r>
            <a:endParaRPr lang="en-US" sz="1200" dirty="0">
              <a:latin typeface="微软雅黑" panose="020B0503020204020204" pitchFamily="34" charset="-122"/>
              <a:ea typeface="微软雅黑" panose="020B0503020204020204" pitchFamily="34" charset="-122"/>
            </a:endParaRPr>
          </a:p>
        </p:txBody>
      </p:sp>
      <p:sp>
        <p:nvSpPr>
          <p:cNvPr id="31" name="TextBox 6"/>
          <p:cNvSpPr txBox="1"/>
          <p:nvPr/>
        </p:nvSpPr>
        <p:spPr>
          <a:xfrm>
            <a:off x="812800" y="3390900"/>
            <a:ext cx="1879600" cy="320088"/>
          </a:xfrm>
          <a:prstGeom prst="rect">
            <a:avLst/>
          </a:prstGeom>
        </p:spPr>
        <p:txBody>
          <a:bodyPr lIns="31750" tIns="12700" rIns="31750" bIns="12700" rtlCol="0" anchor="t">
            <a:spAutoFit/>
          </a:bodyPr>
          <a:lstStyle/>
          <a:p>
            <a:pPr algn="l" latinLnBrk="1">
              <a:lnSpc>
                <a:spcPct val="113400"/>
              </a:lnSpc>
            </a:pPr>
            <a:r>
              <a:rPr lang="en-US" sz="1800" b="0" dirty="0">
                <a:latin typeface="Microsoft YaHei"/>
                <a:ea typeface="Microsoft YaHei"/>
              </a:rPr>
              <a:t>02.</a:t>
            </a:r>
            <a:endParaRPr lang="en-US" sz="1100" dirty="0"/>
          </a:p>
        </p:txBody>
      </p:sp>
      <p:sp>
        <p:nvSpPr>
          <p:cNvPr id="32" name="TextBox 7"/>
          <p:cNvSpPr txBox="1"/>
          <p:nvPr/>
        </p:nvSpPr>
        <p:spPr>
          <a:xfrm>
            <a:off x="787400" y="3733800"/>
            <a:ext cx="4223893" cy="430567"/>
          </a:xfrm>
          <a:prstGeom prst="rect">
            <a:avLst/>
          </a:prstGeom>
        </p:spPr>
        <p:txBody>
          <a:bodyPr lIns="31750" tIns="12700" rIns="31750" bIns="12700" rtlCol="0" anchor="t">
            <a:spAutoFit/>
          </a:bodyPr>
          <a:lstStyle/>
          <a:p>
            <a:pPr latinLnBrk="1">
              <a:lnSpc>
                <a:spcPct val="113400"/>
              </a:lnSpc>
            </a:pPr>
            <a:r>
              <a:rPr lang="zh-CN" altLang="en-US" sz="1200" dirty="0">
                <a:latin typeface="微软雅黑" panose="020B0503020204020204" pitchFamily="34" charset="-122"/>
                <a:ea typeface="微软雅黑" panose="020B0503020204020204" pitchFamily="34" charset="-122"/>
              </a:rPr>
              <a:t>       动漫这种艺术形式在广告、游戏、影视作品、摄影等多个方面有着广泛的应用。</a:t>
            </a:r>
            <a:endParaRPr lang="en-US" sz="1200" dirty="0">
              <a:latin typeface="微软雅黑" panose="020B0503020204020204" pitchFamily="34" charset="-122"/>
              <a:ea typeface="微软雅黑" panose="020B0503020204020204" pitchFamily="34" charset="-122"/>
            </a:endParaRPr>
          </a:p>
        </p:txBody>
      </p:sp>
      <p:sp>
        <p:nvSpPr>
          <p:cNvPr id="33" name="Freeform 8"/>
          <p:cNvSpPr/>
          <p:nvPr/>
        </p:nvSpPr>
        <p:spPr>
          <a:xfrm>
            <a:off x="0" y="4927600"/>
            <a:ext cx="6578600" cy="1041400"/>
          </a:xfrm>
          <a:custGeom>
            <a:avLst/>
            <a:gdLst/>
            <a:ahLst/>
            <a:cxnLst/>
            <a:rect l="l" t="t" r="r" b="b"/>
            <a:pathLst>
              <a:path w="6578600" h="1041400">
                <a:moveTo>
                  <a:pt x="0" y="0"/>
                </a:moveTo>
                <a:lnTo>
                  <a:pt x="6578600" y="0"/>
                </a:lnTo>
                <a:lnTo>
                  <a:pt x="6578600" y="1041400"/>
                </a:lnTo>
                <a:lnTo>
                  <a:pt x="0" y="1041400"/>
                </a:lnTo>
                <a:close/>
              </a:path>
            </a:pathLst>
          </a:custGeom>
          <a:solidFill>
            <a:srgbClr val="A2D6E0">
              <a:alpha val="67843"/>
            </a:srgbClr>
          </a:solidFill>
        </p:spPr>
        <p:txBody>
          <a:bodyPr lIns="127000" rIns="127000" rtlCol="0" anchor="ctr"/>
          <a:lstStyle/>
          <a:p>
            <a:pPr algn="l"/>
            <a:endParaRPr lang="en-US" sz="1100"/>
          </a:p>
        </p:txBody>
      </p:sp>
      <p:pic>
        <p:nvPicPr>
          <p:cNvPr id="5" name="图片 4">
            <a:extLst>
              <a:ext uri="{FF2B5EF4-FFF2-40B4-BE49-F238E27FC236}">
                <a16:creationId xmlns:a16="http://schemas.microsoft.com/office/drawing/2014/main" id="{038430BB-9EAA-4872-A3AE-CFD88F53379A}"/>
              </a:ext>
            </a:extLst>
          </p:cNvPr>
          <p:cNvPicPr>
            <a:picLocks noChangeAspect="1"/>
          </p:cNvPicPr>
          <p:nvPr/>
        </p:nvPicPr>
        <p:blipFill rotWithShape="1">
          <a:blip r:embed="rId2"/>
          <a:srcRect r="16556"/>
          <a:stretch/>
        </p:blipFill>
        <p:spPr>
          <a:xfrm>
            <a:off x="5778500" y="911438"/>
            <a:ext cx="1989320" cy="538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EC3879DF-D6F3-4910-997E-BB64F9F5B47C}"/>
              </a:ext>
            </a:extLst>
          </p:cNvPr>
          <p:cNvPicPr>
            <a:picLocks noChangeAspect="1"/>
          </p:cNvPicPr>
          <p:nvPr/>
        </p:nvPicPr>
        <p:blipFill rotWithShape="1">
          <a:blip r:embed="rId3"/>
          <a:srcRect r="11029"/>
          <a:stretch/>
        </p:blipFill>
        <p:spPr>
          <a:xfrm>
            <a:off x="7895990" y="900551"/>
            <a:ext cx="1980661" cy="560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ABE40DCF-D102-436D-A20D-80DD7EC68089}"/>
              </a:ext>
            </a:extLst>
          </p:cNvPr>
          <p:cNvPicPr>
            <a:picLocks noChangeAspect="1"/>
          </p:cNvPicPr>
          <p:nvPr/>
        </p:nvPicPr>
        <p:blipFill rotWithShape="1">
          <a:blip r:embed="rId4"/>
          <a:srcRect t="4813"/>
          <a:stretch/>
        </p:blipFill>
        <p:spPr>
          <a:xfrm>
            <a:off x="5786568" y="1583277"/>
            <a:ext cx="1981252" cy="580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2D19BFB3-E126-4CA8-8D2E-998F20F81013}"/>
              </a:ext>
            </a:extLst>
          </p:cNvPr>
          <p:cNvPicPr>
            <a:picLocks noChangeAspect="1"/>
          </p:cNvPicPr>
          <p:nvPr/>
        </p:nvPicPr>
        <p:blipFill rotWithShape="1">
          <a:blip r:embed="rId5"/>
          <a:srcRect t="3865" r="15375" b="1"/>
          <a:stretch/>
        </p:blipFill>
        <p:spPr>
          <a:xfrm>
            <a:off x="7895990" y="1585621"/>
            <a:ext cx="1980661" cy="575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a:extLst>
              <a:ext uri="{FF2B5EF4-FFF2-40B4-BE49-F238E27FC236}">
                <a16:creationId xmlns:a16="http://schemas.microsoft.com/office/drawing/2014/main" id="{CCC8DDCB-5C4B-4AAC-8980-C845DF3BBE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084402" y="2540000"/>
            <a:ext cx="3366836" cy="2082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animBg="1"/>
      <p:bldP spid="31" grpId="0"/>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TextBox 2"/>
          <p:cNvSpPr txBox="1"/>
          <p:nvPr/>
        </p:nvSpPr>
        <p:spPr>
          <a:xfrm>
            <a:off x="914909" y="1295400"/>
            <a:ext cx="3415792" cy="561436"/>
          </a:xfrm>
          <a:prstGeom prst="rect">
            <a:avLst/>
          </a:prstGeom>
        </p:spPr>
        <p:txBody>
          <a:bodyPr wrap="square" lIns="31750" tIns="12700" rIns="31750" bIns="12700" rtlCol="0" anchor="t">
            <a:spAutoFit/>
          </a:bodyPr>
          <a:lstStyle/>
          <a:p>
            <a:pPr latinLnBrk="1">
              <a:lnSpc>
                <a:spcPct val="113400"/>
              </a:lnSpc>
            </a:pPr>
            <a:r>
              <a:rPr lang="zh-CN" altLang="zh-CN" sz="1600" dirty="0">
                <a:latin typeface="微软雅黑" panose="020B0503020204020204" pitchFamily="34" charset="-122"/>
                <a:ea typeface="微软雅黑" panose="020B0503020204020204" pitchFamily="34" charset="-122"/>
              </a:rPr>
              <a:t>漫画的绘制和生成大多采用手工绘图，</a:t>
            </a:r>
            <a:r>
              <a:rPr lang="zh-CN" altLang="en-US" sz="1600" dirty="0">
                <a:latin typeface="微软雅黑" panose="020B0503020204020204" pitchFamily="34" charset="-122"/>
                <a:ea typeface="微软雅黑" panose="020B0503020204020204" pitchFamily="34" charset="-122"/>
              </a:rPr>
              <a:t>费时费力。</a:t>
            </a:r>
            <a:endParaRPr lang="en-US" sz="1050" dirty="0">
              <a:latin typeface="微软雅黑" panose="020B0503020204020204" pitchFamily="34" charset="-122"/>
              <a:ea typeface="微软雅黑" panose="020B0503020204020204" pitchFamily="34" charset="-122"/>
            </a:endParaRPr>
          </a:p>
        </p:txBody>
      </p:sp>
      <p:pic>
        <p:nvPicPr>
          <p:cNvPr id="49" name="Picture 7"/>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9800" y="2489200"/>
            <a:ext cx="3962400" cy="2266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Freeform 6">
            <a:extLst>
              <a:ext uri="{FF2B5EF4-FFF2-40B4-BE49-F238E27FC236}">
                <a16:creationId xmlns:a16="http://schemas.microsoft.com/office/drawing/2014/main" id="{C6F8286C-1444-4411-AC3A-195D03E1515D}"/>
              </a:ext>
            </a:extLst>
          </p:cNvPr>
          <p:cNvSpPr/>
          <p:nvPr/>
        </p:nvSpPr>
        <p:spPr>
          <a:xfrm>
            <a:off x="939800" y="11938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grpSp>
        <p:nvGrpSpPr>
          <p:cNvPr id="2" name="组合 1">
            <a:extLst>
              <a:ext uri="{FF2B5EF4-FFF2-40B4-BE49-F238E27FC236}">
                <a16:creationId xmlns:a16="http://schemas.microsoft.com/office/drawing/2014/main" id="{450E609E-CC1A-4419-AA77-257266B59AAD}"/>
              </a:ext>
            </a:extLst>
          </p:cNvPr>
          <p:cNvGrpSpPr/>
          <p:nvPr/>
        </p:nvGrpSpPr>
        <p:grpSpPr>
          <a:xfrm>
            <a:off x="5631048" y="2502077"/>
            <a:ext cx="4871852" cy="2240722"/>
            <a:chOff x="5631048" y="2502077"/>
            <a:chExt cx="4871852" cy="2240722"/>
          </a:xfrm>
        </p:grpSpPr>
        <p:pic>
          <p:nvPicPr>
            <p:cNvPr id="3" name="图形 2" descr="计算机">
              <a:extLst>
                <a:ext uri="{FF2B5EF4-FFF2-40B4-BE49-F238E27FC236}">
                  <a16:creationId xmlns:a16="http://schemas.microsoft.com/office/drawing/2014/main" id="{ADE98CCB-B629-4E8D-A082-BA5E495E0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1048" y="2946400"/>
              <a:ext cx="1391124" cy="1391124"/>
            </a:xfrm>
            <a:prstGeom prst="rect">
              <a:avLst/>
            </a:prstGeom>
          </p:spPr>
        </p:pic>
        <p:cxnSp>
          <p:nvCxnSpPr>
            <p:cNvPr id="7" name="直接箭头连接符 6">
              <a:extLst>
                <a:ext uri="{FF2B5EF4-FFF2-40B4-BE49-F238E27FC236}">
                  <a16:creationId xmlns:a16="http://schemas.microsoft.com/office/drawing/2014/main" id="{D33E9C9A-53A5-474C-9D03-15905C88F9EE}"/>
                </a:ext>
              </a:extLst>
            </p:cNvPr>
            <p:cNvCxnSpPr>
              <a:stCxn id="3" idx="3"/>
            </p:cNvCxnSpPr>
            <p:nvPr/>
          </p:nvCxnSpPr>
          <p:spPr>
            <a:xfrm>
              <a:off x="7022172" y="3641962"/>
              <a:ext cx="1209438" cy="9762"/>
            </a:xfrm>
            <a:prstGeom prst="straightConnector1">
              <a:avLst/>
            </a:prstGeom>
            <a:ln w="38100">
              <a:solidFill>
                <a:srgbClr val="A2D6E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099FDEC1-2DA4-45F4-8548-3D81B957A8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53" b="1126"/>
            <a:stretch/>
          </p:blipFill>
          <p:spPr bwMode="auto">
            <a:xfrm>
              <a:off x="8216900" y="2502077"/>
              <a:ext cx="2286000" cy="22407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A45A25B-093E-484A-A632-7B08BFCFCDE6}"/>
                </a:ext>
              </a:extLst>
            </p:cNvPr>
            <p:cNvSpPr txBox="1"/>
            <p:nvPr/>
          </p:nvSpPr>
          <p:spPr>
            <a:xfrm>
              <a:off x="7236062" y="3393838"/>
              <a:ext cx="762000" cy="369332"/>
            </a:xfrm>
            <a:prstGeom prst="rect">
              <a:avLst/>
            </a:prstGeom>
            <a:noFill/>
          </p:spPr>
          <p:txBody>
            <a:bodyPr wrap="square" rtlCol="0">
              <a:spAutoFit/>
            </a:bodyPr>
            <a:lstStyle/>
            <a:p>
              <a:r>
                <a:rPr lang="en-US" altLang="zh-CN" dirty="0"/>
                <a:t>GAN</a:t>
              </a:r>
              <a:endParaRPr lang="zh-CN" altLang="en-US" dirty="0"/>
            </a:p>
          </p:txBody>
        </p:sp>
      </p:grpSp>
      <p:sp>
        <p:nvSpPr>
          <p:cNvPr id="20" name="TextBox 2">
            <a:extLst>
              <a:ext uri="{FF2B5EF4-FFF2-40B4-BE49-F238E27FC236}">
                <a16:creationId xmlns:a16="http://schemas.microsoft.com/office/drawing/2014/main" id="{EBFB3EF4-29D6-4A2F-A401-CC5968F3C118}"/>
              </a:ext>
            </a:extLst>
          </p:cNvPr>
          <p:cNvSpPr txBox="1"/>
          <p:nvPr/>
        </p:nvSpPr>
        <p:spPr>
          <a:xfrm>
            <a:off x="914909" y="594789"/>
            <a:ext cx="2286000" cy="418191"/>
          </a:xfrm>
          <a:prstGeom prst="rect">
            <a:avLst/>
          </a:prstGeom>
        </p:spPr>
        <p:txBody>
          <a:bodyPr wrap="square"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选题依据和意义</a:t>
            </a:r>
            <a:endParaRPr lang="en-US" sz="11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10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animBg="1"/>
      <p:bldP spid="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Freeform 1"/>
          <p:cNvSpPr/>
          <p:nvPr/>
        </p:nvSpPr>
        <p:spPr>
          <a:xfrm>
            <a:off x="2501900" y="1625600"/>
            <a:ext cx="2806700" cy="3467100"/>
          </a:xfrm>
          <a:custGeom>
            <a:avLst/>
            <a:gdLst/>
            <a:ahLst/>
            <a:cxnLst/>
            <a:rect l="l" t="t" r="r" b="b"/>
            <a:pathLst>
              <a:path w="2806700" h="3467100">
                <a:moveTo>
                  <a:pt x="0" y="0"/>
                </a:moveTo>
                <a:lnTo>
                  <a:pt x="2806700" y="0"/>
                </a:lnTo>
                <a:lnTo>
                  <a:pt x="2806700" y="3467100"/>
                </a:lnTo>
                <a:lnTo>
                  <a:pt x="0" y="3467100"/>
                </a:lnTo>
                <a:close/>
              </a:path>
            </a:pathLst>
          </a:custGeom>
          <a:solidFill>
            <a:srgbClr val="A2D6E0"/>
          </a:solidFill>
        </p:spPr>
        <p:txBody>
          <a:bodyPr lIns="127000" rIns="127000" rtlCol="0" anchor="ctr"/>
          <a:lstStyle/>
          <a:p>
            <a:pPr algn="l"/>
            <a:endParaRPr lang="en-US" sz="1100"/>
          </a:p>
        </p:txBody>
      </p:sp>
      <p:sp>
        <p:nvSpPr>
          <p:cNvPr id="156" name="TextBox 2"/>
          <p:cNvSpPr txBox="1"/>
          <p:nvPr/>
        </p:nvSpPr>
        <p:spPr>
          <a:xfrm>
            <a:off x="2636901" y="2057400"/>
            <a:ext cx="2540000" cy="1733550"/>
          </a:xfrm>
          <a:prstGeom prst="rect">
            <a:avLst/>
          </a:prstGeom>
        </p:spPr>
        <p:txBody>
          <a:bodyPr lIns="31750" tIns="12700" rIns="31750" bIns="12700" rtlCol="0" anchor="t">
            <a:spAutoFit/>
          </a:bodyPr>
          <a:lstStyle/>
          <a:p>
            <a:pPr algn="ctr" latinLnBrk="1">
              <a:lnSpc>
                <a:spcPct val="113400"/>
              </a:lnSpc>
            </a:pPr>
            <a:r>
              <a:rPr lang="en-US" sz="9600" b="0">
                <a:solidFill>
                  <a:srgbClr val="FFFFFF"/>
                </a:solidFill>
                <a:latin typeface="Microsoft YaHei"/>
                <a:ea typeface="Microsoft YaHei"/>
              </a:rPr>
              <a:t>02</a:t>
            </a:r>
            <a:endParaRPr lang="en-US" sz="1100"/>
          </a:p>
        </p:txBody>
      </p:sp>
      <p:sp>
        <p:nvSpPr>
          <p:cNvPr id="157" name="TextBox 3"/>
          <p:cNvSpPr txBox="1"/>
          <p:nvPr/>
        </p:nvSpPr>
        <p:spPr>
          <a:xfrm>
            <a:off x="2146300" y="3898900"/>
            <a:ext cx="3543872" cy="520700"/>
          </a:xfrm>
          <a:prstGeom prst="rect">
            <a:avLst/>
          </a:prstGeom>
        </p:spPr>
        <p:txBody>
          <a:bodyPr lIns="31750" tIns="12700" rIns="31750" bIns="12700" rtlCol="0" anchor="t">
            <a:spAutoFit/>
          </a:bodyPr>
          <a:lstStyle/>
          <a:p>
            <a:pPr algn="ctr" latinLnBrk="1">
              <a:lnSpc>
                <a:spcPct val="113400"/>
              </a:lnSpc>
            </a:pPr>
            <a:r>
              <a:rPr lang="en-US" sz="2800" b="0" spc="250">
                <a:solidFill>
                  <a:srgbClr val="FFFFFF"/>
                </a:solidFill>
                <a:latin typeface="Microsoft YaHei"/>
                <a:ea typeface="Microsoft YaHei"/>
              </a:rPr>
              <a:t>PART</a:t>
            </a:r>
            <a:endParaRPr lang="en-US" sz="1100"/>
          </a:p>
        </p:txBody>
      </p:sp>
      <p:sp>
        <p:nvSpPr>
          <p:cNvPr id="158" name="Freeform 4"/>
          <p:cNvSpPr/>
          <p:nvPr/>
        </p:nvSpPr>
        <p:spPr>
          <a:xfrm>
            <a:off x="2967101" y="4584700"/>
            <a:ext cx="1896903" cy="0"/>
          </a:xfrm>
          <a:custGeom>
            <a:avLst/>
            <a:gdLst/>
            <a:ahLst/>
            <a:cxnLst/>
            <a:rect l="l" t="t" r="r" b="b"/>
            <a:pathLst>
              <a:path w="1896903">
                <a:moveTo>
                  <a:pt x="0" y="0"/>
                </a:moveTo>
                <a:lnTo>
                  <a:pt x="1896904" y="0"/>
                </a:lnTo>
              </a:path>
            </a:pathLst>
          </a:custGeom>
          <a:solidFill>
            <a:srgbClr val="FFFFFF"/>
          </a:solidFill>
          <a:ln w="12700">
            <a:solidFill>
              <a:srgbClr val="FFFFFF"/>
            </a:solidFill>
            <a:prstDash val="solid"/>
            <a:headEnd type="none" w="med" len="med"/>
            <a:tailEnd type="none" w="med" len="med"/>
          </a:ln>
        </p:spPr>
      </p:sp>
      <p:sp>
        <p:nvSpPr>
          <p:cNvPr id="159" name="Freeform 5"/>
          <p:cNvSpPr/>
          <p:nvPr/>
        </p:nvSpPr>
        <p:spPr>
          <a:xfrm>
            <a:off x="6153404" y="4088638"/>
            <a:ext cx="0" cy="2452095"/>
          </a:xfrm>
          <a:custGeom>
            <a:avLst/>
            <a:gdLst/>
            <a:ahLst/>
            <a:cxnLst/>
            <a:rect l="l" t="t" r="r" b="b"/>
            <a:pathLst>
              <a:path h="2452095">
                <a:moveTo>
                  <a:pt x="0" y="0"/>
                </a:moveTo>
                <a:lnTo>
                  <a:pt x="0" y="2452095"/>
                </a:lnTo>
              </a:path>
            </a:pathLst>
          </a:custGeom>
          <a:solidFill>
            <a:srgbClr val="C8C8C8"/>
          </a:solidFill>
          <a:ln w="19050">
            <a:solidFill>
              <a:srgbClr val="C8C8C8"/>
            </a:solidFill>
            <a:prstDash val="solid"/>
            <a:headEnd type="none" w="med" len="med"/>
            <a:tailEnd type="none" w="med" len="med"/>
          </a:ln>
        </p:spPr>
      </p:sp>
      <p:sp>
        <p:nvSpPr>
          <p:cNvPr id="160" name="TextBox 6"/>
          <p:cNvSpPr txBox="1"/>
          <p:nvPr/>
        </p:nvSpPr>
        <p:spPr>
          <a:xfrm>
            <a:off x="6629400" y="3937000"/>
            <a:ext cx="3162300" cy="549061"/>
          </a:xfrm>
          <a:prstGeom prst="rect">
            <a:avLst/>
          </a:prstGeom>
        </p:spPr>
        <p:txBody>
          <a:bodyPr wrap="square" lIns="31750" tIns="12700" rIns="31750" bIns="12700" rtlCol="0" anchor="t">
            <a:spAutoFit/>
          </a:bodyPr>
          <a:lstStyle/>
          <a:p>
            <a:pPr algn="ctr" latinLnBrk="1">
              <a:lnSpc>
                <a:spcPct val="113400"/>
              </a:lnSpc>
            </a:pPr>
            <a:r>
              <a:rPr lang="en-US" altLang="zh-CN" sz="3200" dirty="0">
                <a:solidFill>
                  <a:srgbClr val="505050"/>
                </a:solidFill>
                <a:latin typeface="Microsoft YaHei"/>
                <a:ea typeface="Microsoft YaHei"/>
              </a:rPr>
              <a:t>国内外研究现状</a:t>
            </a:r>
            <a:endParaRPr lang="en-US" sz="1050" dirty="0"/>
          </a:p>
        </p:txBody>
      </p:sp>
      <p:sp>
        <p:nvSpPr>
          <p:cNvPr id="161" name="TextBox 7"/>
          <p:cNvSpPr txBox="1"/>
          <p:nvPr/>
        </p:nvSpPr>
        <p:spPr>
          <a:xfrm>
            <a:off x="6629400" y="4699000"/>
            <a:ext cx="1358900" cy="254621"/>
          </a:xfrm>
          <a:prstGeom prst="rect">
            <a:avLst/>
          </a:prstGeom>
        </p:spPr>
        <p:txBody>
          <a:bodyPr lIns="31750" tIns="12700" rIns="31750" bIns="12700" rtlCol="0" anchor="t">
            <a:spAutoFit/>
          </a:bodyPr>
          <a:lstStyle/>
          <a:p>
            <a:pPr algn="ctr" latinLnBrk="1">
              <a:lnSpc>
                <a:spcPct val="113400"/>
              </a:lnSpc>
            </a:pPr>
            <a:r>
              <a:rPr lang="en-US" sz="1400" b="1" dirty="0">
                <a:latin typeface="Microsoft YaHei"/>
                <a:ea typeface="Microsoft YaHei"/>
              </a:rPr>
              <a:t>·GAN</a:t>
            </a:r>
            <a:r>
              <a:rPr lang="zh-CN" altLang="en-US" sz="1400" b="1" dirty="0">
                <a:latin typeface="Microsoft YaHei"/>
                <a:ea typeface="Microsoft YaHei"/>
              </a:rPr>
              <a:t>简介</a:t>
            </a:r>
            <a:endParaRPr lang="en-US" sz="1100" dirty="0"/>
          </a:p>
        </p:txBody>
      </p:sp>
      <p:sp>
        <p:nvSpPr>
          <p:cNvPr id="162" name="TextBox 8"/>
          <p:cNvSpPr txBox="1"/>
          <p:nvPr/>
        </p:nvSpPr>
        <p:spPr>
          <a:xfrm>
            <a:off x="7835900" y="4699000"/>
            <a:ext cx="1358900" cy="254621"/>
          </a:xfrm>
          <a:prstGeom prst="rect">
            <a:avLst/>
          </a:prstGeom>
        </p:spPr>
        <p:txBody>
          <a:bodyPr lIns="31750" tIns="12700" rIns="31750" bIns="12700" rtlCol="0" anchor="t">
            <a:spAutoFit/>
          </a:bodyPr>
          <a:lstStyle/>
          <a:p>
            <a:pPr algn="ctr" latinLnBrk="1">
              <a:lnSpc>
                <a:spcPct val="113400"/>
              </a:lnSpc>
            </a:pPr>
            <a:r>
              <a:rPr lang="en-US" sz="1400" b="1" dirty="0">
                <a:latin typeface="Microsoft YaHei"/>
                <a:ea typeface="Microsoft YaHei"/>
              </a:rPr>
              <a:t>·</a:t>
            </a:r>
            <a:r>
              <a:rPr lang="zh-CN" altLang="en-US" sz="1400" b="1" dirty="0">
                <a:latin typeface="Microsoft YaHei"/>
                <a:ea typeface="Microsoft YaHei"/>
              </a:rPr>
              <a:t>国外研究</a:t>
            </a:r>
            <a:endParaRPr lang="en-US" sz="1100" b="1" dirty="0"/>
          </a:p>
        </p:txBody>
      </p:sp>
      <p:sp>
        <p:nvSpPr>
          <p:cNvPr id="163" name="TextBox 9"/>
          <p:cNvSpPr txBox="1"/>
          <p:nvPr/>
        </p:nvSpPr>
        <p:spPr>
          <a:xfrm>
            <a:off x="6605375" y="5044870"/>
            <a:ext cx="1358900" cy="254621"/>
          </a:xfrm>
          <a:prstGeom prst="rect">
            <a:avLst/>
          </a:prstGeom>
        </p:spPr>
        <p:txBody>
          <a:bodyPr lIns="31750" tIns="12700" rIns="31750" bIns="12700" rtlCol="0" anchor="t">
            <a:spAutoFit/>
          </a:bodyPr>
          <a:lstStyle/>
          <a:p>
            <a:pPr algn="ctr" latinLnBrk="1">
              <a:lnSpc>
                <a:spcPct val="113400"/>
              </a:lnSpc>
            </a:pPr>
            <a:r>
              <a:rPr lang="en-US" sz="1400" b="1" dirty="0">
                <a:latin typeface="Microsoft YaHei"/>
                <a:ea typeface="Microsoft YaHei"/>
              </a:rPr>
              <a:t>·</a:t>
            </a:r>
            <a:r>
              <a:rPr lang="zh-CN" altLang="en-US" sz="1400" b="1" dirty="0">
                <a:latin typeface="Microsoft YaHei"/>
                <a:ea typeface="Microsoft YaHei"/>
              </a:rPr>
              <a:t>国内研究</a:t>
            </a:r>
            <a:endParaRPr lang="en-US" sz="11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1000"/>
                                        <p:tgtEl>
                                          <p:spTgt spid="1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fade">
                                      <p:cBhvr>
                                        <p:cTn id="13" dur="1000"/>
                                        <p:tgtEl>
                                          <p:spTgt spid="1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fade">
                                      <p:cBhvr>
                                        <p:cTn id="16" dur="1000"/>
                                        <p:tgtEl>
                                          <p:spTgt spid="1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fade">
                                      <p:cBhvr>
                                        <p:cTn id="19" dur="1000"/>
                                        <p:tgtEl>
                                          <p:spTgt spid="1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1000"/>
                                        <p:tgtEl>
                                          <p:spTgt spid="1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1000"/>
                                        <p:tgtEl>
                                          <p:spTgt spid="1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fade">
                                      <p:cBhvr>
                                        <p:cTn id="28" dur="1000"/>
                                        <p:tgtEl>
                                          <p:spTgt spid="1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58" grpId="0" animBg="1"/>
      <p:bldP spid="159" grpId="0" animBg="1"/>
      <p:bldP spid="160" grpId="0" animBg="1"/>
      <p:bldP spid="161" grpId="0"/>
      <p:bldP spid="162" grpId="0"/>
      <p:bldP spid="16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Freeform 9"/>
          <p:cNvSpPr/>
          <p:nvPr/>
        </p:nvSpPr>
        <p:spPr>
          <a:xfrm>
            <a:off x="6934200" y="0"/>
            <a:ext cx="2324863" cy="2985389"/>
          </a:xfrm>
          <a:custGeom>
            <a:avLst/>
            <a:gdLst/>
            <a:ahLst/>
            <a:cxnLst/>
            <a:rect l="l" t="t" r="r" b="b"/>
            <a:pathLst>
              <a:path w="2324863" h="2985389">
                <a:moveTo>
                  <a:pt x="0" y="0"/>
                </a:moveTo>
                <a:lnTo>
                  <a:pt x="2324863" y="0"/>
                </a:lnTo>
                <a:lnTo>
                  <a:pt x="2324863" y="2985389"/>
                </a:lnTo>
                <a:lnTo>
                  <a:pt x="0" y="2985389"/>
                </a:lnTo>
                <a:close/>
              </a:path>
            </a:pathLst>
          </a:custGeom>
          <a:solidFill>
            <a:srgbClr val="A2D6E0">
              <a:alpha val="67843"/>
            </a:srgbClr>
          </a:solidFill>
        </p:spPr>
        <p:txBody>
          <a:bodyPr lIns="127000" rIns="127000" rtlCol="0" anchor="ctr"/>
          <a:lstStyle/>
          <a:p>
            <a:pPr algn="l"/>
            <a:endParaRPr lang="en-US" sz="1100"/>
          </a:p>
        </p:txBody>
      </p:sp>
      <p:sp>
        <p:nvSpPr>
          <p:cNvPr id="34" name="TextBox 1"/>
          <p:cNvSpPr txBox="1"/>
          <p:nvPr/>
        </p:nvSpPr>
        <p:spPr>
          <a:xfrm>
            <a:off x="1651000" y="1130300"/>
            <a:ext cx="1854200" cy="418191"/>
          </a:xfrm>
          <a:prstGeom prst="rect">
            <a:avLst/>
          </a:prstGeom>
        </p:spPr>
        <p:txBody>
          <a:bodyPr lIns="31750" tIns="12700" rIns="31750" bIns="12700" rtlCol="0" anchor="t">
            <a:spAutoFit/>
          </a:bodyPr>
          <a:lstStyle/>
          <a:p>
            <a:pPr algn="ctr" latinLnBrk="1">
              <a:lnSpc>
                <a:spcPct val="113400"/>
              </a:lnSpc>
            </a:pPr>
            <a:r>
              <a:rPr lang="en-US" sz="2400" b="1" spc="100" dirty="0">
                <a:solidFill>
                  <a:srgbClr val="2A3036"/>
                </a:solidFill>
                <a:latin typeface="Microsoft YaHei"/>
                <a:ea typeface="Microsoft YaHei"/>
              </a:rPr>
              <a:t>GAN</a:t>
            </a:r>
            <a:r>
              <a:rPr lang="zh-CN" altLang="en-US" sz="2400" b="1" spc="100" dirty="0">
                <a:solidFill>
                  <a:srgbClr val="2A3036"/>
                </a:solidFill>
                <a:latin typeface="Microsoft YaHei"/>
                <a:ea typeface="Microsoft YaHei"/>
              </a:rPr>
              <a:t>简介</a:t>
            </a:r>
            <a:endParaRPr lang="en-US" sz="1100" dirty="0"/>
          </a:p>
        </p:txBody>
      </p:sp>
      <p:sp>
        <p:nvSpPr>
          <p:cNvPr id="35" name="Freeform 2"/>
          <p:cNvSpPr/>
          <p:nvPr/>
        </p:nvSpPr>
        <p:spPr>
          <a:xfrm>
            <a:off x="1968500" y="21209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36" name="TextBox 3"/>
          <p:cNvSpPr txBox="1"/>
          <p:nvPr/>
        </p:nvSpPr>
        <p:spPr>
          <a:xfrm>
            <a:off x="1828800" y="3835400"/>
            <a:ext cx="1879600" cy="320088"/>
          </a:xfrm>
          <a:prstGeom prst="rect">
            <a:avLst/>
          </a:prstGeom>
        </p:spPr>
        <p:txBody>
          <a:bodyPr lIns="31750" tIns="12700" rIns="31750" bIns="12700" rtlCol="0" anchor="t">
            <a:spAutoFit/>
          </a:bodyPr>
          <a:lstStyle/>
          <a:p>
            <a:pPr algn="l" latinLnBrk="1">
              <a:lnSpc>
                <a:spcPct val="113400"/>
              </a:lnSpc>
            </a:pPr>
            <a:r>
              <a:rPr lang="en-US" sz="1800" b="1" dirty="0">
                <a:latin typeface="Microsoft YaHei"/>
                <a:ea typeface="Microsoft YaHei"/>
              </a:rPr>
              <a:t>01.</a:t>
            </a:r>
            <a:r>
              <a:rPr lang="zh-CN" altLang="en-US" sz="1800" b="1" dirty="0">
                <a:latin typeface="Microsoft YaHei"/>
                <a:ea typeface="Microsoft YaHei"/>
              </a:rPr>
              <a:t>概念</a:t>
            </a:r>
            <a:endParaRPr lang="en-US" sz="1100" b="1" dirty="0"/>
          </a:p>
        </p:txBody>
      </p:sp>
      <p:sp>
        <p:nvSpPr>
          <p:cNvPr id="37" name="TextBox 4"/>
          <p:cNvSpPr txBox="1"/>
          <p:nvPr/>
        </p:nvSpPr>
        <p:spPr>
          <a:xfrm>
            <a:off x="1841500" y="4203700"/>
            <a:ext cx="2785046" cy="1265155"/>
          </a:xfrm>
          <a:prstGeom prst="rect">
            <a:avLst/>
          </a:prstGeom>
        </p:spPr>
        <p:txBody>
          <a:bodyPr lIns="31750" tIns="12700" rIns="31750" bIns="12700" rtlCol="0" anchor="t">
            <a:spAutoFit/>
          </a:bodyPr>
          <a:lstStyle/>
          <a:p>
            <a:pPr latinLnBrk="1">
              <a:lnSpc>
                <a:spcPct val="113400"/>
              </a:lnSpc>
            </a:pPr>
            <a:r>
              <a:rPr lang="zh-CN" altLang="en-US" sz="1200" dirty="0">
                <a:latin typeface="Microsoft YaHei"/>
                <a:ea typeface="Microsoft YaHei"/>
              </a:rPr>
              <a:t>生成式对抗网络（</a:t>
            </a:r>
            <a:r>
              <a:rPr lang="en-US" altLang="zh-CN" sz="1200" dirty="0">
                <a:latin typeface="Microsoft YaHei"/>
                <a:ea typeface="Microsoft YaHei"/>
              </a:rPr>
              <a:t>GAN, Generative Adversarial Networks</a:t>
            </a:r>
            <a:r>
              <a:rPr lang="zh-CN" altLang="en-US" sz="1200" dirty="0">
                <a:latin typeface="Microsoft YaHei"/>
                <a:ea typeface="Microsoft YaHei"/>
              </a:rPr>
              <a:t>）是一种深度学习模型，是近年来复杂分布上无监督学习较具有前景的方法之一。常常应用于图像生成方面，例如超分辨率重建、图像去雾、语义分割以及风格迁移。</a:t>
            </a:r>
            <a:endParaRPr lang="en-US" sz="1100" dirty="0"/>
          </a:p>
        </p:txBody>
      </p:sp>
      <p:sp>
        <p:nvSpPr>
          <p:cNvPr id="38" name="TextBox 5"/>
          <p:cNvSpPr txBox="1"/>
          <p:nvPr/>
        </p:nvSpPr>
        <p:spPr>
          <a:xfrm>
            <a:off x="5016500" y="3848100"/>
            <a:ext cx="1879600" cy="320088"/>
          </a:xfrm>
          <a:prstGeom prst="rect">
            <a:avLst/>
          </a:prstGeom>
        </p:spPr>
        <p:txBody>
          <a:bodyPr lIns="31750" tIns="12700" rIns="31750" bIns="12700" rtlCol="0" anchor="t">
            <a:spAutoFit/>
          </a:bodyPr>
          <a:lstStyle/>
          <a:p>
            <a:pPr algn="l" latinLnBrk="1">
              <a:lnSpc>
                <a:spcPct val="113400"/>
              </a:lnSpc>
            </a:pPr>
            <a:r>
              <a:rPr lang="en-US" sz="1800" b="1" dirty="0">
                <a:latin typeface="Microsoft YaHei"/>
                <a:ea typeface="Microsoft YaHei"/>
              </a:rPr>
              <a:t>02.</a:t>
            </a:r>
            <a:r>
              <a:rPr lang="zh-CN" altLang="en-US" sz="1800" b="1" dirty="0">
                <a:latin typeface="Microsoft YaHei"/>
                <a:ea typeface="Microsoft YaHei"/>
              </a:rPr>
              <a:t>应用范围</a:t>
            </a:r>
            <a:endParaRPr lang="en-US" sz="1100" b="1" dirty="0"/>
          </a:p>
        </p:txBody>
      </p:sp>
      <p:sp>
        <p:nvSpPr>
          <p:cNvPr id="39" name="TextBox 6"/>
          <p:cNvSpPr txBox="1"/>
          <p:nvPr/>
        </p:nvSpPr>
        <p:spPr>
          <a:xfrm>
            <a:off x="5024247" y="4191000"/>
            <a:ext cx="2681605" cy="1473801"/>
          </a:xfrm>
          <a:prstGeom prst="rect">
            <a:avLst/>
          </a:prstGeom>
        </p:spPr>
        <p:txBody>
          <a:bodyPr lIns="31750" tIns="12700" rIns="31750" bIns="12700" rtlCol="0" anchor="t">
            <a:spAutoFit/>
          </a:bodyPr>
          <a:lstStyle/>
          <a:p>
            <a:pPr latinLnBrk="1">
              <a:lnSpc>
                <a:spcPct val="113400"/>
              </a:lnSpc>
            </a:pPr>
            <a:r>
              <a:rPr lang="zh-CN" altLang="en-US" sz="1200" dirty="0">
                <a:latin typeface="Microsoft YaHei"/>
                <a:ea typeface="Microsoft YaHei"/>
              </a:rPr>
              <a:t>在广告领域，</a:t>
            </a:r>
            <a:r>
              <a:rPr lang="en-US" altLang="zh-CN" sz="1200" dirty="0">
                <a:latin typeface="Microsoft YaHei"/>
                <a:ea typeface="Microsoft YaHei"/>
              </a:rPr>
              <a:t>GAN</a:t>
            </a:r>
            <a:r>
              <a:rPr lang="zh-CN" altLang="en-US" sz="1200" dirty="0">
                <a:latin typeface="Microsoft YaHei"/>
                <a:ea typeface="Microsoft YaHei"/>
              </a:rPr>
              <a:t>被用于创建虚拟时装模特照片，这使广告公司省下聘请模特、摄影师、化妆师的开支；在天文领域，</a:t>
            </a:r>
            <a:r>
              <a:rPr lang="en-US" altLang="zh-CN" sz="1200" dirty="0">
                <a:latin typeface="Microsoft YaHei"/>
                <a:ea typeface="Microsoft YaHei"/>
              </a:rPr>
              <a:t>GAN</a:t>
            </a:r>
            <a:r>
              <a:rPr lang="zh-CN" altLang="en-US" sz="1200" dirty="0">
                <a:latin typeface="Microsoft YaHei"/>
                <a:ea typeface="Microsoft YaHei"/>
              </a:rPr>
              <a:t>被用于改善天文图像；在游戏影像领域，</a:t>
            </a:r>
            <a:r>
              <a:rPr lang="en-US" altLang="zh-CN" sz="1200" dirty="0">
                <a:latin typeface="Microsoft YaHei"/>
                <a:ea typeface="Microsoft YaHei"/>
              </a:rPr>
              <a:t>GAN</a:t>
            </a:r>
            <a:r>
              <a:rPr lang="zh-CN" altLang="en-US" sz="1200" dirty="0">
                <a:latin typeface="Microsoft YaHei"/>
                <a:ea typeface="Microsoft YaHei"/>
              </a:rPr>
              <a:t>常常被用来改造早期游戏的画质，以</a:t>
            </a:r>
            <a:r>
              <a:rPr lang="en-US" altLang="zh-CN" sz="1200" dirty="0">
                <a:latin typeface="Microsoft YaHei"/>
                <a:ea typeface="Microsoft YaHei"/>
              </a:rPr>
              <a:t>4K</a:t>
            </a:r>
            <a:r>
              <a:rPr lang="zh-CN" altLang="en-US" sz="1200" dirty="0">
                <a:latin typeface="Microsoft YaHei"/>
                <a:ea typeface="Microsoft YaHei"/>
              </a:rPr>
              <a:t>或更高的分辨率重新创建低分辨率的</a:t>
            </a:r>
            <a:r>
              <a:rPr lang="en-US" altLang="zh-CN" sz="1200" dirty="0">
                <a:latin typeface="Microsoft YaHei"/>
                <a:ea typeface="Microsoft YaHei"/>
              </a:rPr>
              <a:t>2D</a:t>
            </a:r>
            <a:r>
              <a:rPr lang="zh-CN" altLang="en-US" sz="1200" dirty="0">
                <a:latin typeface="Microsoft YaHei"/>
                <a:ea typeface="Microsoft YaHei"/>
              </a:rPr>
              <a:t>纹理。</a:t>
            </a:r>
            <a:endParaRPr lang="en-US" sz="1100" dirty="0"/>
          </a:p>
        </p:txBody>
      </p:sp>
      <p:pic>
        <p:nvPicPr>
          <p:cNvPr id="40"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176" r="48972"/>
          <a:stretch/>
        </p:blipFill>
        <p:spPr>
          <a:xfrm>
            <a:off x="-1" y="-12700"/>
            <a:ext cx="1508507" cy="4267199"/>
          </a:xfrm>
          <a:prstGeom prst="rect">
            <a:avLst/>
          </a:prstGeom>
        </p:spPr>
      </p:pic>
      <p:pic>
        <p:nvPicPr>
          <p:cNvPr id="41" name="Picture 8"/>
          <p:cNvPicPr>
            <a:picLocks noChangeAspect="1"/>
          </p:cNvPicPr>
          <p:nvPr/>
        </p:nvPicPr>
        <p:blipFill rotWithShape="1">
          <a:blip r:embed="rId3">
            <a:extLst>
              <a:ext uri="{28A0092B-C50C-407E-A947-70E740481C1C}">
                <a14:useLocalDpi xmlns:a14="http://schemas.microsoft.com/office/drawing/2010/main" val="0"/>
              </a:ext>
            </a:extLst>
          </a:blip>
          <a:srcRect r="48978"/>
          <a:stretch/>
        </p:blipFill>
        <p:spPr>
          <a:xfrm>
            <a:off x="8324502" y="1879600"/>
            <a:ext cx="3265806" cy="4622801"/>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4" grpId="0" animBg="1"/>
      <p:bldP spid="35" grpId="0" animBg="1"/>
      <p:bldP spid="36" grpId="0"/>
      <p:bldP spid="37" grpId="0"/>
      <p:bldP spid="38" grpId="0"/>
      <p:bldP spid="39" grpId="0"/>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TextBox 1"/>
          <p:cNvSpPr txBox="1"/>
          <p:nvPr/>
        </p:nvSpPr>
        <p:spPr>
          <a:xfrm>
            <a:off x="381000" y="1447800"/>
            <a:ext cx="1854200" cy="418191"/>
          </a:xfrm>
          <a:prstGeom prst="rect">
            <a:avLst/>
          </a:prstGeom>
        </p:spPr>
        <p:txBody>
          <a:bodyPr lIns="31750" tIns="12700" rIns="31750" bIns="12700" rtlCol="0" anchor="t">
            <a:spAutoFit/>
          </a:bodyPr>
          <a:lstStyle/>
          <a:p>
            <a:pPr algn="ctr" latinLnBrk="1">
              <a:lnSpc>
                <a:spcPct val="113400"/>
              </a:lnSpc>
            </a:pPr>
            <a:r>
              <a:rPr lang="zh-CN" altLang="en-US" sz="2400" b="1" spc="100" dirty="0">
                <a:solidFill>
                  <a:srgbClr val="2A3036"/>
                </a:solidFill>
                <a:latin typeface="Microsoft YaHei"/>
                <a:ea typeface="Microsoft YaHei"/>
              </a:rPr>
              <a:t>国外研究</a:t>
            </a:r>
            <a:endParaRPr lang="en-US" sz="1100" dirty="0"/>
          </a:p>
        </p:txBody>
      </p:sp>
      <p:sp>
        <p:nvSpPr>
          <p:cNvPr id="165" name="Freeform 2"/>
          <p:cNvSpPr/>
          <p:nvPr/>
        </p:nvSpPr>
        <p:spPr>
          <a:xfrm>
            <a:off x="698500" y="2108200"/>
            <a:ext cx="543625" cy="0"/>
          </a:xfrm>
          <a:custGeom>
            <a:avLst/>
            <a:gdLst/>
            <a:ahLst/>
            <a:cxnLst/>
            <a:rect l="l" t="t" r="r" b="b"/>
            <a:pathLst>
              <a:path w="543625">
                <a:moveTo>
                  <a:pt x="0" y="0"/>
                </a:moveTo>
                <a:lnTo>
                  <a:pt x="543625" y="0"/>
                </a:lnTo>
              </a:path>
            </a:pathLst>
          </a:custGeom>
          <a:solidFill>
            <a:srgbClr val="A2D6E0"/>
          </a:solidFill>
          <a:ln w="31750">
            <a:solidFill>
              <a:srgbClr val="A2D6E0"/>
            </a:solidFill>
            <a:prstDash val="solid"/>
            <a:headEnd type="none" w="med" len="med"/>
            <a:tailEnd type="none" w="med" len="med"/>
          </a:ln>
        </p:spPr>
      </p:sp>
      <p:sp>
        <p:nvSpPr>
          <p:cNvPr id="167" name="TextBox 4"/>
          <p:cNvSpPr txBox="1"/>
          <p:nvPr/>
        </p:nvSpPr>
        <p:spPr>
          <a:xfrm>
            <a:off x="670814" y="3692433"/>
            <a:ext cx="4947412" cy="1887953"/>
          </a:xfrm>
          <a:prstGeom prst="rect">
            <a:avLst/>
          </a:prstGeom>
        </p:spPr>
        <p:txBody>
          <a:bodyPr lIns="31750" tIns="12700" rIns="31750" bIns="12700" rtlCol="0" anchor="t">
            <a:spAutoFit/>
          </a:bodyPr>
          <a:lstStyle/>
          <a:p>
            <a:pPr latinLnBrk="1">
              <a:lnSpc>
                <a:spcPct val="113400"/>
              </a:lnSpc>
            </a:pPr>
            <a:r>
              <a:rPr lang="en-US" sz="1200" dirty="0">
                <a:solidFill>
                  <a:srgbClr val="505050"/>
                </a:solidFill>
                <a:latin typeface="Microsoft YaHei"/>
                <a:ea typeface="Microsoft YaHei"/>
              </a:rPr>
              <a:t>       GAN</a:t>
            </a:r>
            <a:r>
              <a:rPr lang="zh-CN" altLang="en-US" sz="1200" dirty="0">
                <a:solidFill>
                  <a:srgbClr val="505050"/>
                </a:solidFill>
                <a:latin typeface="Microsoft YaHei"/>
                <a:ea typeface="Microsoft YaHei"/>
              </a:rPr>
              <a:t>在基于这个思想原理之上经过了</a:t>
            </a:r>
            <a:r>
              <a:rPr lang="en-US" altLang="zh-CN" sz="1200" dirty="0">
                <a:solidFill>
                  <a:srgbClr val="505050"/>
                </a:solidFill>
                <a:latin typeface="Microsoft YaHei"/>
                <a:ea typeface="Microsoft YaHei"/>
              </a:rPr>
              <a:t>8</a:t>
            </a:r>
            <a:r>
              <a:rPr lang="zh-CN" altLang="en-US" sz="1200" dirty="0">
                <a:solidFill>
                  <a:srgbClr val="505050"/>
                </a:solidFill>
                <a:latin typeface="Microsoft YaHei"/>
                <a:ea typeface="Microsoft YaHei"/>
              </a:rPr>
              <a:t>年的发展，至今演化出了若干种变体，例如</a:t>
            </a:r>
            <a:r>
              <a:rPr lang="en-US" sz="1200" dirty="0" err="1">
                <a:solidFill>
                  <a:srgbClr val="505050"/>
                </a:solidFill>
                <a:latin typeface="Microsoft YaHei"/>
                <a:ea typeface="Microsoft YaHei"/>
              </a:rPr>
              <a:t>DC-GAN、Condition</a:t>
            </a:r>
            <a:r>
              <a:rPr lang="en-US" sz="1200" dirty="0">
                <a:solidFill>
                  <a:srgbClr val="505050"/>
                </a:solidFill>
                <a:latin typeface="Microsoft YaHei"/>
                <a:ea typeface="Microsoft YaHei"/>
              </a:rPr>
              <a:t> </a:t>
            </a:r>
            <a:r>
              <a:rPr lang="en-US" sz="1200" dirty="0" err="1">
                <a:solidFill>
                  <a:srgbClr val="505050"/>
                </a:solidFill>
                <a:latin typeface="Microsoft YaHei"/>
                <a:ea typeface="Microsoft YaHei"/>
              </a:rPr>
              <a:t>GAN、Cycle</a:t>
            </a:r>
            <a:r>
              <a:rPr lang="en-US" sz="1200" dirty="0">
                <a:solidFill>
                  <a:srgbClr val="505050"/>
                </a:solidFill>
                <a:latin typeface="Microsoft YaHei"/>
                <a:ea typeface="Microsoft YaHei"/>
              </a:rPr>
              <a:t> </a:t>
            </a:r>
            <a:r>
              <a:rPr lang="en-US" sz="1200" dirty="0" err="1">
                <a:solidFill>
                  <a:srgbClr val="505050"/>
                </a:solidFill>
                <a:latin typeface="Microsoft YaHei"/>
                <a:ea typeface="Microsoft YaHei"/>
              </a:rPr>
              <a:t>GAN、Info</a:t>
            </a:r>
            <a:r>
              <a:rPr lang="en-US" sz="1200" dirty="0">
                <a:solidFill>
                  <a:srgbClr val="505050"/>
                </a:solidFill>
                <a:latin typeface="Microsoft YaHei"/>
                <a:ea typeface="Microsoft YaHei"/>
              </a:rPr>
              <a:t> </a:t>
            </a:r>
            <a:r>
              <a:rPr lang="en-US" sz="1200" dirty="0" err="1">
                <a:solidFill>
                  <a:srgbClr val="505050"/>
                </a:solidFill>
                <a:latin typeface="Microsoft YaHei"/>
                <a:ea typeface="Microsoft YaHei"/>
              </a:rPr>
              <a:t>GAN、Big-GAN、Style</a:t>
            </a:r>
            <a:r>
              <a:rPr lang="en-US" sz="1200" dirty="0">
                <a:solidFill>
                  <a:srgbClr val="505050"/>
                </a:solidFill>
                <a:latin typeface="Microsoft YaHei"/>
                <a:ea typeface="Microsoft YaHei"/>
              </a:rPr>
              <a:t> </a:t>
            </a:r>
            <a:r>
              <a:rPr lang="en-US" sz="1200" dirty="0" err="1">
                <a:solidFill>
                  <a:srgbClr val="505050"/>
                </a:solidFill>
                <a:latin typeface="Microsoft YaHei"/>
                <a:ea typeface="Microsoft YaHei"/>
              </a:rPr>
              <a:t>GAN、Stack</a:t>
            </a:r>
            <a:r>
              <a:rPr lang="en-US" sz="1200" dirty="0">
                <a:solidFill>
                  <a:srgbClr val="505050"/>
                </a:solidFill>
                <a:latin typeface="Microsoft YaHei"/>
                <a:ea typeface="Microsoft YaHei"/>
              </a:rPr>
              <a:t> GAN</a:t>
            </a:r>
            <a:r>
              <a:rPr lang="zh-CN" altLang="en-US" sz="1200" dirty="0">
                <a:solidFill>
                  <a:srgbClr val="505050"/>
                </a:solidFill>
                <a:latin typeface="Microsoft YaHei"/>
                <a:ea typeface="Microsoft YaHei"/>
              </a:rPr>
              <a:t>等等。</a:t>
            </a:r>
            <a:endParaRPr lang="en-US" altLang="zh-CN" sz="1200" dirty="0">
              <a:solidFill>
                <a:srgbClr val="505050"/>
              </a:solidFill>
              <a:latin typeface="Microsoft YaHei"/>
              <a:ea typeface="Microsoft YaHei"/>
            </a:endParaRPr>
          </a:p>
          <a:p>
            <a:pPr latinLnBrk="1">
              <a:lnSpc>
                <a:spcPct val="113400"/>
              </a:lnSpc>
            </a:pPr>
            <a:endParaRPr lang="en-US" altLang="zh-CN" sz="1200" dirty="0">
              <a:solidFill>
                <a:srgbClr val="505050"/>
              </a:solidFill>
              <a:latin typeface="Microsoft YaHei"/>
              <a:ea typeface="Microsoft YaHei"/>
            </a:endParaRPr>
          </a:p>
          <a:p>
            <a:pPr latinLnBrk="1">
              <a:lnSpc>
                <a:spcPct val="113400"/>
              </a:lnSpc>
            </a:pPr>
            <a:r>
              <a:rPr lang="zh-CN" altLang="en-US" sz="1200" dirty="0">
                <a:solidFill>
                  <a:srgbClr val="505050"/>
                </a:solidFill>
                <a:latin typeface="Microsoft YaHei"/>
                <a:ea typeface="Microsoft YaHei"/>
              </a:rPr>
              <a:t>       其中由</a:t>
            </a:r>
            <a:r>
              <a:rPr lang="en-US" altLang="zh-CN" sz="1200" dirty="0">
                <a:solidFill>
                  <a:srgbClr val="505050"/>
                </a:solidFill>
                <a:latin typeface="Microsoft YaHei"/>
                <a:ea typeface="Microsoft YaHei"/>
              </a:rPr>
              <a:t>Radford</a:t>
            </a:r>
            <a:r>
              <a:rPr lang="zh-CN" altLang="en-US" sz="1200" dirty="0">
                <a:solidFill>
                  <a:srgbClr val="505050"/>
                </a:solidFill>
                <a:latin typeface="Microsoft YaHei"/>
                <a:ea typeface="Microsoft YaHei"/>
              </a:rPr>
              <a:t>等人提出的</a:t>
            </a:r>
            <a:r>
              <a:rPr lang="en-US" altLang="zh-CN" sz="1200" dirty="0">
                <a:solidFill>
                  <a:srgbClr val="505050"/>
                </a:solidFill>
                <a:latin typeface="Microsoft YaHei"/>
                <a:ea typeface="Microsoft YaHei"/>
              </a:rPr>
              <a:t>DC-GAN</a:t>
            </a:r>
            <a:r>
              <a:rPr lang="zh-CN" altLang="en-US" sz="1200" dirty="0">
                <a:solidFill>
                  <a:srgbClr val="505050"/>
                </a:solidFill>
                <a:latin typeface="Microsoft YaHei"/>
                <a:ea typeface="Microsoft YaHei"/>
              </a:rPr>
              <a:t>标准生成对抗网络框架利用深度卷积层设计了生成器和判别器、少量使用全连接层，大大提升了</a:t>
            </a:r>
            <a:r>
              <a:rPr lang="en-US" altLang="zh-CN" sz="1200" dirty="0">
                <a:solidFill>
                  <a:srgbClr val="505050"/>
                </a:solidFill>
                <a:latin typeface="Microsoft YaHei"/>
                <a:ea typeface="Microsoft YaHei"/>
              </a:rPr>
              <a:t>GAN</a:t>
            </a:r>
            <a:r>
              <a:rPr lang="zh-CN" altLang="en-US" sz="1200" dirty="0">
                <a:solidFill>
                  <a:srgbClr val="505050"/>
                </a:solidFill>
                <a:latin typeface="Microsoft YaHei"/>
                <a:ea typeface="Microsoft YaHei"/>
              </a:rPr>
              <a:t>的生成性能，同时使用了批归一化和恰当的激活函数使得模型训练稳定并且可以生成高质量的图像，后续的</a:t>
            </a:r>
            <a:r>
              <a:rPr lang="en-US" altLang="zh-CN" sz="1200" dirty="0">
                <a:solidFill>
                  <a:srgbClr val="505050"/>
                </a:solidFill>
                <a:latin typeface="Microsoft YaHei"/>
                <a:ea typeface="Microsoft YaHei"/>
              </a:rPr>
              <a:t>GANs</a:t>
            </a:r>
            <a:r>
              <a:rPr lang="zh-CN" altLang="en-US" sz="1200" dirty="0">
                <a:solidFill>
                  <a:srgbClr val="505050"/>
                </a:solidFill>
                <a:latin typeface="Microsoft YaHei"/>
                <a:ea typeface="Microsoft YaHei"/>
              </a:rPr>
              <a:t>变体，包括各种生成三次元人物或者二次元人物的</a:t>
            </a:r>
            <a:r>
              <a:rPr lang="en-US" altLang="zh-CN" sz="1200" dirty="0">
                <a:solidFill>
                  <a:srgbClr val="505050"/>
                </a:solidFill>
                <a:latin typeface="Microsoft YaHei"/>
                <a:ea typeface="Microsoft YaHei"/>
              </a:rPr>
              <a:t>GANs,</a:t>
            </a:r>
            <a:r>
              <a:rPr lang="zh-CN" altLang="en-US" sz="1200" dirty="0">
                <a:solidFill>
                  <a:srgbClr val="505050"/>
                </a:solidFill>
                <a:latin typeface="Microsoft YaHei"/>
                <a:ea typeface="Microsoft YaHei"/>
              </a:rPr>
              <a:t>基本上是采用了</a:t>
            </a:r>
            <a:r>
              <a:rPr lang="en-US" altLang="zh-CN" sz="1200" dirty="0">
                <a:solidFill>
                  <a:srgbClr val="505050"/>
                </a:solidFill>
                <a:latin typeface="Microsoft YaHei"/>
                <a:ea typeface="Microsoft YaHei"/>
              </a:rPr>
              <a:t>DC-GAN</a:t>
            </a:r>
            <a:r>
              <a:rPr lang="zh-CN" altLang="en-US" sz="1200" dirty="0">
                <a:solidFill>
                  <a:srgbClr val="505050"/>
                </a:solidFill>
                <a:latin typeface="Microsoft YaHei"/>
                <a:ea typeface="Microsoft YaHei"/>
              </a:rPr>
              <a:t>作为基础框架。</a:t>
            </a:r>
            <a:endParaRPr lang="en-US" sz="1200" dirty="0">
              <a:solidFill>
                <a:srgbClr val="505050"/>
              </a:solidFill>
              <a:latin typeface="Microsoft YaHei"/>
              <a:ea typeface="Microsoft YaHei"/>
            </a:endParaRPr>
          </a:p>
        </p:txBody>
      </p:sp>
      <p:pic>
        <p:nvPicPr>
          <p:cNvPr id="5" name="图片 4">
            <a:extLst>
              <a:ext uri="{FF2B5EF4-FFF2-40B4-BE49-F238E27FC236}">
                <a16:creationId xmlns:a16="http://schemas.microsoft.com/office/drawing/2014/main" id="{B1C333BC-3370-4928-8A2A-35438FCE9EB1}"/>
              </a:ext>
            </a:extLst>
          </p:cNvPr>
          <p:cNvPicPr>
            <a:picLocks noChangeAspect="1"/>
          </p:cNvPicPr>
          <p:nvPr/>
        </p:nvPicPr>
        <p:blipFill>
          <a:blip r:embed="rId2"/>
          <a:stretch>
            <a:fillRect/>
          </a:stretch>
        </p:blipFill>
        <p:spPr>
          <a:xfrm>
            <a:off x="5245100" y="954288"/>
            <a:ext cx="5757904" cy="230782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1000"/>
                                        <p:tgtEl>
                                          <p:spTgt spid="1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5" name="Group 2"/>
          <p:cNvGrpSpPr/>
          <p:nvPr/>
        </p:nvGrpSpPr>
        <p:grpSpPr>
          <a:xfrm>
            <a:off x="673100" y="4775200"/>
            <a:ext cx="4021646" cy="982114"/>
            <a:chOff x="6464300" y="3708400"/>
            <a:chExt cx="4021646" cy="982114"/>
          </a:xfrm>
        </p:grpSpPr>
        <p:sp>
          <p:nvSpPr>
            <p:cNvPr id="96" name="TextBox 95"/>
            <p:cNvSpPr txBox="1"/>
            <p:nvPr/>
          </p:nvSpPr>
          <p:spPr>
            <a:xfrm>
              <a:off x="6464300" y="3708400"/>
              <a:ext cx="3995610" cy="221920"/>
            </a:xfrm>
            <a:prstGeom prst="rect">
              <a:avLst/>
            </a:prstGeom>
          </p:spPr>
          <p:txBody>
            <a:bodyPr lIns="31750" tIns="12700" rIns="31750" bIns="12700" rtlCol="0" anchor="t">
              <a:spAutoFit/>
            </a:bodyPr>
            <a:lstStyle/>
            <a:p>
              <a:pPr algn="ctr" latinLnBrk="1">
                <a:lnSpc>
                  <a:spcPct val="113400"/>
                </a:lnSpc>
              </a:pPr>
              <a:r>
                <a:rPr lang="en-US" sz="1200" b="1" dirty="0" err="1">
                  <a:solidFill>
                    <a:srgbClr val="505050"/>
                  </a:solidFill>
                  <a:latin typeface="Microsoft YaHei"/>
                  <a:ea typeface="Microsoft YaHei"/>
                </a:rPr>
                <a:t>Tero</a:t>
              </a:r>
              <a:r>
                <a:rPr lang="en-US" sz="1200" b="1" dirty="0">
                  <a:solidFill>
                    <a:srgbClr val="505050"/>
                  </a:solidFill>
                  <a:latin typeface="Microsoft YaHei"/>
                  <a:ea typeface="Microsoft YaHei"/>
                </a:rPr>
                <a:t> </a:t>
              </a:r>
              <a:r>
                <a:rPr lang="en-US" sz="1200" b="1" dirty="0" err="1">
                  <a:solidFill>
                    <a:srgbClr val="505050"/>
                  </a:solidFill>
                  <a:latin typeface="Microsoft YaHei"/>
                  <a:ea typeface="Microsoft YaHei"/>
                </a:rPr>
                <a:t>Karras</a:t>
              </a:r>
              <a:r>
                <a:rPr lang="zh-CN" altLang="en-US" sz="1200" b="1" dirty="0">
                  <a:solidFill>
                    <a:srgbClr val="505050"/>
                  </a:solidFill>
                  <a:latin typeface="Microsoft YaHei"/>
                  <a:ea typeface="Microsoft YaHei"/>
                </a:rPr>
                <a:t>：</a:t>
              </a:r>
              <a:r>
                <a:rPr lang="en-US" altLang="zh-CN" sz="1200" b="1" dirty="0">
                  <a:solidFill>
                    <a:srgbClr val="505050"/>
                  </a:solidFill>
                  <a:latin typeface="Microsoft YaHei"/>
                  <a:ea typeface="Microsoft YaHei"/>
                </a:rPr>
                <a:t>Style GAN</a:t>
              </a:r>
              <a:endParaRPr lang="en-US" sz="1100" dirty="0"/>
            </a:p>
          </p:txBody>
        </p:sp>
        <p:sp>
          <p:nvSpPr>
            <p:cNvPr id="97" name="TextBox 96"/>
            <p:cNvSpPr txBox="1"/>
            <p:nvPr/>
          </p:nvSpPr>
          <p:spPr>
            <a:xfrm>
              <a:off x="6540500" y="4051300"/>
              <a:ext cx="3945446" cy="639214"/>
            </a:xfrm>
            <a:prstGeom prst="rect">
              <a:avLst/>
            </a:prstGeom>
          </p:spPr>
          <p:txBody>
            <a:bodyPr lIns="31750" tIns="12700" rIns="31750" bIns="12700" rtlCol="0" anchor="t">
              <a:spAutoFit/>
            </a:bodyPr>
            <a:lstStyle/>
            <a:p>
              <a:pPr algn="ctr" latinLnBrk="1">
                <a:lnSpc>
                  <a:spcPct val="113400"/>
                </a:lnSpc>
              </a:pPr>
              <a:r>
                <a:rPr lang="zh-CN" altLang="en-US" sz="1200" b="0" dirty="0">
                  <a:solidFill>
                    <a:srgbClr val="505050"/>
                  </a:solidFill>
                  <a:latin typeface="Microsoft YaHei"/>
                  <a:ea typeface="Microsoft YaHei"/>
                </a:rPr>
                <a:t>通过逐层在生成器和判别器中添加卷积操作，在生成图像的过程中同时控制图像的低维和高维特征从而实现了图像的风格迁移</a:t>
              </a:r>
              <a:endParaRPr lang="en-US" sz="1100" dirty="0"/>
            </a:p>
          </p:txBody>
        </p:sp>
      </p:grpSp>
      <p:grpSp>
        <p:nvGrpSpPr>
          <p:cNvPr id="100" name="Group 5"/>
          <p:cNvGrpSpPr/>
          <p:nvPr/>
        </p:nvGrpSpPr>
        <p:grpSpPr>
          <a:xfrm>
            <a:off x="5995686" y="593089"/>
            <a:ext cx="4034346" cy="982114"/>
            <a:chOff x="6451600" y="4800600"/>
            <a:chExt cx="4034346" cy="982114"/>
          </a:xfrm>
        </p:grpSpPr>
        <p:sp>
          <p:nvSpPr>
            <p:cNvPr id="101" name="TextBox 100"/>
            <p:cNvSpPr txBox="1"/>
            <p:nvPr/>
          </p:nvSpPr>
          <p:spPr>
            <a:xfrm>
              <a:off x="6451600" y="4800600"/>
              <a:ext cx="3995610" cy="221920"/>
            </a:xfrm>
            <a:prstGeom prst="rect">
              <a:avLst/>
            </a:prstGeom>
          </p:spPr>
          <p:txBody>
            <a:bodyPr lIns="31750" tIns="12700" rIns="31750" bIns="12700" rtlCol="0" anchor="t">
              <a:spAutoFit/>
            </a:bodyPr>
            <a:lstStyle/>
            <a:p>
              <a:pPr algn="ctr" latinLnBrk="1">
                <a:lnSpc>
                  <a:spcPct val="113400"/>
                </a:lnSpc>
              </a:pPr>
              <a:r>
                <a:rPr lang="en-US" altLang="zh-CN" sz="1200" b="1" dirty="0" err="1">
                  <a:solidFill>
                    <a:srgbClr val="505050"/>
                  </a:solidFill>
                  <a:latin typeface="Microsoft YaHei"/>
                  <a:ea typeface="Microsoft YaHei"/>
                </a:rPr>
                <a:t>Tero</a:t>
              </a:r>
              <a:r>
                <a:rPr lang="en-US" altLang="zh-CN" sz="1200" b="1" dirty="0">
                  <a:solidFill>
                    <a:srgbClr val="505050"/>
                  </a:solidFill>
                  <a:latin typeface="Microsoft YaHei"/>
                  <a:ea typeface="Microsoft YaHei"/>
                </a:rPr>
                <a:t> </a:t>
              </a:r>
              <a:r>
                <a:rPr lang="en-US" altLang="zh-CN" sz="1200" b="1" dirty="0" err="1">
                  <a:solidFill>
                    <a:srgbClr val="505050"/>
                  </a:solidFill>
                  <a:latin typeface="Microsoft YaHei"/>
                  <a:ea typeface="Microsoft YaHei"/>
                </a:rPr>
                <a:t>Karras</a:t>
              </a:r>
              <a:r>
                <a:rPr lang="zh-CN" altLang="en-US" sz="1200" b="1" dirty="0">
                  <a:solidFill>
                    <a:srgbClr val="505050"/>
                  </a:solidFill>
                  <a:latin typeface="Microsoft YaHei"/>
                  <a:ea typeface="Microsoft YaHei"/>
                </a:rPr>
                <a:t>：</a:t>
              </a:r>
              <a:r>
                <a:rPr lang="en-US" altLang="zh-CN" sz="1200" b="1" dirty="0">
                  <a:solidFill>
                    <a:srgbClr val="505050"/>
                  </a:solidFill>
                  <a:latin typeface="Microsoft YaHei"/>
                  <a:ea typeface="Microsoft YaHei"/>
                </a:rPr>
                <a:t>PG-GAN</a:t>
              </a:r>
              <a:endParaRPr lang="en-US" altLang="zh-CN" sz="1100" dirty="0"/>
            </a:p>
          </p:txBody>
        </p:sp>
        <p:sp>
          <p:nvSpPr>
            <p:cNvPr id="102" name="TextBox 101"/>
            <p:cNvSpPr txBox="1"/>
            <p:nvPr/>
          </p:nvSpPr>
          <p:spPr>
            <a:xfrm>
              <a:off x="6540500" y="5143500"/>
              <a:ext cx="3945446" cy="639214"/>
            </a:xfrm>
            <a:prstGeom prst="rect">
              <a:avLst/>
            </a:prstGeom>
          </p:spPr>
          <p:txBody>
            <a:bodyPr lIns="31750" tIns="12700" rIns="31750" bIns="12700" rtlCol="0" anchor="t">
              <a:spAutoFit/>
            </a:bodyPr>
            <a:lstStyle/>
            <a:p>
              <a:pPr algn="ctr" latinLnBrk="1">
                <a:lnSpc>
                  <a:spcPct val="113400"/>
                </a:lnSpc>
              </a:pPr>
              <a:r>
                <a:rPr lang="zh-CN" altLang="en-US" sz="1200" b="0" dirty="0">
                  <a:solidFill>
                    <a:srgbClr val="505050"/>
                  </a:solidFill>
                  <a:latin typeface="Microsoft YaHei"/>
                  <a:ea typeface="Microsoft YaHei"/>
                </a:rPr>
                <a:t>通过先从低分辨率的生成器和判别器开始训练，逐渐向两种网络中添加层的方法增加了生成图片的空间分辨率，最终可以实现超高分辨率的人脸图像</a:t>
              </a:r>
              <a:endParaRPr lang="en-US" sz="1100" dirty="0"/>
            </a:p>
          </p:txBody>
        </p:sp>
      </p:grpSp>
      <p:pic>
        <p:nvPicPr>
          <p:cNvPr id="104"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31419"/>
          <a:stretch/>
        </p:blipFill>
        <p:spPr>
          <a:xfrm>
            <a:off x="1494346" y="431800"/>
            <a:ext cx="2379154" cy="4083127"/>
          </a:xfrm>
          <a:prstGeom prst="rect">
            <a:avLst/>
          </a:prstGeom>
        </p:spPr>
      </p:pic>
      <p:pic>
        <p:nvPicPr>
          <p:cNvPr id="3" name="图片 2">
            <a:extLst>
              <a:ext uri="{FF2B5EF4-FFF2-40B4-BE49-F238E27FC236}">
                <a16:creationId xmlns:a16="http://schemas.microsoft.com/office/drawing/2014/main" id="{AD83DC2C-0502-412F-9E66-89DDDCE6903E}"/>
              </a:ext>
            </a:extLst>
          </p:cNvPr>
          <p:cNvPicPr>
            <a:picLocks noChangeAspect="1"/>
          </p:cNvPicPr>
          <p:nvPr/>
        </p:nvPicPr>
        <p:blipFill>
          <a:blip r:embed="rId3"/>
          <a:stretch>
            <a:fillRect/>
          </a:stretch>
        </p:blipFill>
        <p:spPr>
          <a:xfrm>
            <a:off x="5473700" y="1803400"/>
            <a:ext cx="5078319" cy="2128213"/>
          </a:xfrm>
          <a:prstGeom prst="rect">
            <a:avLst/>
          </a:prstGeom>
        </p:spPr>
      </p:pic>
      <p:sp>
        <p:nvSpPr>
          <p:cNvPr id="15" name="Freeform 6">
            <a:extLst>
              <a:ext uri="{FF2B5EF4-FFF2-40B4-BE49-F238E27FC236}">
                <a16:creationId xmlns:a16="http://schemas.microsoft.com/office/drawing/2014/main" id="{10AE2CC8-999A-40C3-A65A-3434041528D1}"/>
              </a:ext>
            </a:extLst>
          </p:cNvPr>
          <p:cNvSpPr/>
          <p:nvPr/>
        </p:nvSpPr>
        <p:spPr>
          <a:xfrm>
            <a:off x="5949109" y="4307141"/>
            <a:ext cx="4127500" cy="1450173"/>
          </a:xfrm>
          <a:custGeom>
            <a:avLst/>
            <a:gdLst/>
            <a:ahLst/>
            <a:cxnLst/>
            <a:rect l="l" t="t" r="r" b="b"/>
            <a:pathLst>
              <a:path w="6722147" h="1450173">
                <a:moveTo>
                  <a:pt x="0" y="0"/>
                </a:moveTo>
                <a:lnTo>
                  <a:pt x="6722147" y="0"/>
                </a:lnTo>
                <a:lnTo>
                  <a:pt x="6722147" y="1450173"/>
                </a:lnTo>
                <a:lnTo>
                  <a:pt x="0" y="1450173"/>
                </a:lnTo>
                <a:close/>
              </a:path>
            </a:pathLst>
          </a:custGeom>
          <a:solidFill>
            <a:srgbClr val="A2D6E0">
              <a:alpha val="80000"/>
            </a:srgbClr>
          </a:solidFill>
        </p:spPr>
        <p:txBody>
          <a:bodyPr lIns="127000" rIns="127000" rtlCol="0" anchor="ctr"/>
          <a:lstStyle/>
          <a:p>
            <a:pPr algn="ctr"/>
            <a:r>
              <a:rPr lang="zh-CN" altLang="en-US" sz="1600" dirty="0">
                <a:latin typeface="微软雅黑" panose="020B0503020204020204" pitchFamily="34" charset="-122"/>
                <a:ea typeface="微软雅黑" panose="020B0503020204020204" pitchFamily="34" charset="-122"/>
              </a:rPr>
              <a:t>通常来说，不同的</a:t>
            </a:r>
            <a:r>
              <a:rPr lang="en-US" altLang="zh-CN" sz="1600" dirty="0">
                <a:latin typeface="微软雅黑" panose="020B0503020204020204" pitchFamily="34" charset="-122"/>
                <a:ea typeface="微软雅黑" panose="020B0503020204020204" pitchFamily="34" charset="-122"/>
              </a:rPr>
              <a:t>GAN</a:t>
            </a:r>
            <a:r>
              <a:rPr lang="zh-CN" altLang="en-US" sz="1600" dirty="0">
                <a:latin typeface="微软雅黑" panose="020B0503020204020204" pitchFamily="34" charset="-122"/>
                <a:ea typeface="微软雅黑" panose="020B0503020204020204" pitchFamily="34" charset="-122"/>
              </a:rPr>
              <a:t>变体着重于图像生成的不同方面。</a:t>
            </a:r>
          </a:p>
        </p:txBody>
      </p:sp>
      <p:sp>
        <p:nvSpPr>
          <p:cNvPr id="16" name="矩形 15">
            <a:extLst>
              <a:ext uri="{FF2B5EF4-FFF2-40B4-BE49-F238E27FC236}">
                <a16:creationId xmlns:a16="http://schemas.microsoft.com/office/drawing/2014/main" id="{FEF35FC6-4092-49E4-92A9-8DEBC0C6456F}"/>
              </a:ext>
            </a:extLst>
          </p:cNvPr>
          <p:cNvSpPr/>
          <p:nvPr/>
        </p:nvSpPr>
        <p:spPr>
          <a:xfrm rot="16200000">
            <a:off x="1710182" y="3201090"/>
            <a:ext cx="6506027" cy="9659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EEE"/>
        </a:solidFill>
      </a:spPr>
      <a:bodyPr lIns="127000" rIns="127000" rtlCol="0" anchor="ctr"/>
      <a:lstStyle>
        <a:defPPr algn="l">
          <a:defRPr sz="1100" dirty="0"/>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1612</Words>
  <Application>Microsoft Office PowerPoint</Application>
  <PresentationFormat>自定义</PresentationFormat>
  <Paragraphs>102</Paragraphs>
  <Slides>18</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微软雅黑</vt: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一个小该</dc:creator>
  <cp:lastModifiedBy>徐 嘉宁</cp:lastModifiedBy>
  <cp:revision>18</cp:revision>
  <dcterms:created xsi:type="dcterms:W3CDTF">2006-08-16T00:00:00Z</dcterms:created>
  <dcterms:modified xsi:type="dcterms:W3CDTF">2022-03-09T02:45:07Z</dcterms:modified>
</cp:coreProperties>
</file>